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70" r:id="rId4"/>
    <p:sldId id="271" r:id="rId5"/>
    <p:sldId id="259" r:id="rId6"/>
    <p:sldId id="262" r:id="rId7"/>
    <p:sldId id="263" r:id="rId8"/>
    <p:sldId id="264" r:id="rId9"/>
    <p:sldId id="265" r:id="rId10"/>
    <p:sldId id="269"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98"/>
    <a:srgbClr val="71B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pic>
        <p:nvPicPr>
          <p:cNvPr id="7" name="Picture 6">
            <a:extLst>
              <a:ext uri="{FF2B5EF4-FFF2-40B4-BE49-F238E27FC236}">
                <a16:creationId xmlns:a16="http://schemas.microsoft.com/office/drawing/2014/main" id="{C69F85A0-51CB-4168-B7F3-F9A6985032D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176961" y="6177119"/>
            <a:ext cx="1828673" cy="511506"/>
          </a:xfrm>
          <a:prstGeom prst="rect">
            <a:avLst/>
          </a:prstGeom>
        </p:spPr>
      </p:pic>
      <p:pic>
        <p:nvPicPr>
          <p:cNvPr id="8" name="Picture 7" descr="pasted image 146x67.png">
            <a:extLst>
              <a:ext uri="{FF2B5EF4-FFF2-40B4-BE49-F238E27FC236}">
                <a16:creationId xmlns:a16="http://schemas.microsoft.com/office/drawing/2014/main" id="{FD523E83-34CC-46A5-9BD8-7DFB3C5032A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181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70718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79455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13228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A8F2E83-F3B8-BF44-B3E4-D85BE74C29FF}"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422191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113606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8F2E83-F3B8-BF44-B3E4-D85BE74C29FF}"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22377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A8F2E83-F3B8-BF44-B3E4-D85BE74C29FF}"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41571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F2E83-F3B8-BF44-B3E4-D85BE74C29FF}"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20979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57322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A8F2E83-F3B8-BF44-B3E4-D85BE74C29FF}"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CD321-B337-834E-91C4-7FAD31E3AE8B}" type="slidenum">
              <a:rPr lang="en-US" smtClean="0"/>
              <a:t>‹#›</a:t>
            </a:fld>
            <a:endParaRPr lang="en-US"/>
          </a:p>
        </p:txBody>
      </p:sp>
    </p:spTree>
    <p:extLst>
      <p:ext uri="{BB962C8B-B14F-4D97-AF65-F5344CB8AC3E}">
        <p14:creationId xmlns:p14="http://schemas.microsoft.com/office/powerpoint/2010/main" val="358655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F2E83-F3B8-BF44-B3E4-D85BE74C29FF}" type="datetimeFigureOut">
              <a:rPr lang="en-US" smtClean="0"/>
              <a:t>7/22/2021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CD321-B337-834E-91C4-7FAD31E3AE8B}" type="slidenum">
              <a:rPr lang="en-US" smtClean="0"/>
              <a:t>‹#›</a:t>
            </a:fld>
            <a:endParaRPr lang="en-US"/>
          </a:p>
        </p:txBody>
      </p:sp>
    </p:spTree>
    <p:extLst>
      <p:ext uri="{BB962C8B-B14F-4D97-AF65-F5344CB8AC3E}">
        <p14:creationId xmlns:p14="http://schemas.microsoft.com/office/powerpoint/2010/main" val="216209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png"/><Relationship Id="rId5" Type="http://schemas.openxmlformats.org/officeDocument/2006/relationships/image" Target="../media/image4.jpe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4.jpe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7.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2" name="Picture 1" descr="Hard demolition main-bg-15.jpg"/>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26091" y="1124745"/>
            <a:ext cx="9237271" cy="4877406"/>
          </a:xfrm>
          <a:prstGeom prst="rect">
            <a:avLst/>
          </a:prstGeom>
        </p:spPr>
      </p:pic>
      <p:sp>
        <p:nvSpPr>
          <p:cNvPr id="20" name="TextBox 19"/>
          <p:cNvSpPr txBox="1"/>
          <p:nvPr/>
        </p:nvSpPr>
        <p:spPr>
          <a:xfrm>
            <a:off x="6133475" y="2508146"/>
            <a:ext cx="2697678" cy="1077218"/>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If you are providing respiratory protection you have or will undergo face fit testing.</a:t>
            </a:r>
            <a:endParaRPr lang="en-US" sz="1600" dirty="0">
              <a:solidFill>
                <a:srgbClr val="FFFFFF"/>
              </a:solidFill>
              <a:latin typeface="Arial"/>
              <a:cs typeface="Arial"/>
            </a:endParaRPr>
          </a:p>
        </p:txBody>
      </p:sp>
      <p:sp>
        <p:nvSpPr>
          <p:cNvPr id="23" name="TextBox 22"/>
          <p:cNvSpPr txBox="1"/>
          <p:nvPr/>
        </p:nvSpPr>
        <p:spPr>
          <a:xfrm>
            <a:off x="3099755" y="2511828"/>
            <a:ext cx="2435602" cy="1815882"/>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You have undertaken a task specific risk assessment and determined the control measures including a suitable type of respiratory protection.</a:t>
            </a:r>
          </a:p>
        </p:txBody>
      </p:sp>
      <p:sp>
        <p:nvSpPr>
          <p:cNvPr id="24" name="TextBox 23"/>
          <p:cNvSpPr txBox="1"/>
          <p:nvPr/>
        </p:nvSpPr>
        <p:spPr>
          <a:xfrm>
            <a:off x="428357" y="2508146"/>
            <a:ext cx="2373249" cy="3046988"/>
          </a:xfrm>
          <a:prstGeom prst="rect">
            <a:avLst/>
          </a:prstGeom>
          <a:noFill/>
        </p:spPr>
        <p:txBody>
          <a:bodyPr wrap="square" rtlCol="0">
            <a:spAutoFit/>
          </a:bodyPr>
          <a:lstStyle/>
          <a:p>
            <a:pPr marL="171450" indent="-171450">
              <a:buFont typeface="Arial"/>
              <a:buChar char="•"/>
            </a:pPr>
            <a:r>
              <a:rPr lang="en-GB" sz="1600" dirty="0">
                <a:solidFill>
                  <a:srgbClr val="FFFFFF"/>
                </a:solidFill>
                <a:latin typeface="Arial"/>
                <a:cs typeface="Arial"/>
              </a:rPr>
              <a:t>Surveys have been undertaken to determine the at-risk areas for asbestos, lead and land contamination for example. Highly specialised control measures are needed for such dusts and not covered by this </a:t>
            </a:r>
            <a:r>
              <a:rPr lang="en-GB" sz="1600">
                <a:solidFill>
                  <a:srgbClr val="FFFFFF"/>
                </a:solidFill>
                <a:latin typeface="Arial"/>
                <a:cs typeface="Arial"/>
              </a:rPr>
              <a:t>Toolbox Talk.</a:t>
            </a:r>
            <a:endParaRPr lang="en-GB" sz="1600" dirty="0">
              <a:solidFill>
                <a:srgbClr val="FFFFFF"/>
              </a:solidFill>
              <a:latin typeface="Arial"/>
              <a:cs typeface="Arial"/>
            </a:endParaRPr>
          </a:p>
        </p:txBody>
      </p:sp>
      <p:pic>
        <p:nvPicPr>
          <p:cNvPr id="17" name="Picture 16" descr="Hard demolition folio-0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9" name="Picture 18" descr="Arrow icon-1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7" name="Picture 6" descr="Please enure heading-14.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2034" y="1741659"/>
            <a:ext cx="8184153" cy="606572"/>
          </a:xfrm>
          <a:prstGeom prst="rect">
            <a:avLst/>
          </a:prstGeom>
        </p:spPr>
      </p:pic>
      <p:sp>
        <p:nvSpPr>
          <p:cNvPr id="21" name="TextBox 20"/>
          <p:cNvSpPr txBox="1"/>
          <p:nvPr/>
        </p:nvSpPr>
        <p:spPr>
          <a:xfrm>
            <a:off x="371116" y="1403105"/>
            <a:ext cx="6534744" cy="338554"/>
          </a:xfrm>
          <a:prstGeom prst="rect">
            <a:avLst/>
          </a:prstGeom>
          <a:noFill/>
        </p:spPr>
        <p:txBody>
          <a:bodyPr wrap="square" rtlCol="0">
            <a:spAutoFit/>
          </a:bodyPr>
          <a:lstStyle/>
          <a:p>
            <a:r>
              <a:rPr lang="en-GB" sz="1600" b="1" dirty="0">
                <a:solidFill>
                  <a:schemeClr val="bg1">
                    <a:lumMod val="75000"/>
                  </a:schemeClr>
                </a:solidFill>
                <a:latin typeface="Arial"/>
                <a:cs typeface="Arial"/>
              </a:rPr>
              <a:t>IMPORTANT NOTE TO CONSTRUCTION MANAGERS</a:t>
            </a:r>
          </a:p>
        </p:txBody>
      </p:sp>
    </p:spTree>
    <p:extLst>
      <p:ext uri="{BB962C8B-B14F-4D97-AF65-F5344CB8AC3E}">
        <p14:creationId xmlns:p14="http://schemas.microsoft.com/office/powerpoint/2010/main" val="13816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07619" y="2142008"/>
            <a:ext cx="5317187" cy="2492990"/>
          </a:xfrm>
          <a:prstGeom prst="rect">
            <a:avLst/>
          </a:prstGeom>
          <a:noFill/>
        </p:spPr>
        <p:txBody>
          <a:bodyPr wrap="square" rtlCol="0">
            <a:spAutoFit/>
          </a:bodyPr>
          <a:lstStyle/>
          <a:p>
            <a:pPr marL="171450" indent="-171450">
              <a:buFont typeface="Arial"/>
              <a:buChar char="•"/>
            </a:pPr>
            <a:r>
              <a:rPr lang="en-GB" sz="1200" dirty="0">
                <a:solidFill>
                  <a:srgbClr val="7F7F7F"/>
                </a:solidFill>
                <a:latin typeface="Arial"/>
                <a:cs typeface="Arial"/>
              </a:rPr>
              <a:t>Exclusion zones are created to contain dust and minimise the exposure of workers.</a:t>
            </a:r>
          </a:p>
          <a:p>
            <a:pPr marL="171450" indent="-171450">
              <a:buFont typeface="Arial"/>
              <a:buChar char="•"/>
            </a:pPr>
            <a:endParaRPr lang="en-GB" sz="1200" dirty="0">
              <a:solidFill>
                <a:srgbClr val="7F7F7F"/>
              </a:solidFill>
              <a:latin typeface="Arial"/>
              <a:cs typeface="Arial"/>
            </a:endParaRPr>
          </a:p>
          <a:p>
            <a:pPr marL="171450" indent="-171450">
              <a:buFont typeface="Arial"/>
              <a:buChar char="•"/>
            </a:pPr>
            <a:r>
              <a:rPr lang="en-GB" sz="1200" dirty="0">
                <a:solidFill>
                  <a:srgbClr val="7F7F7F"/>
                </a:solidFill>
                <a:latin typeface="Arial"/>
                <a:cs typeface="Arial"/>
              </a:rPr>
              <a:t>Where possible, the work is designed to use tools and equipment which generate less dust</a:t>
            </a:r>
            <a:r>
              <a:rPr lang="en-US" sz="1200" dirty="0">
                <a:solidFill>
                  <a:srgbClr val="7F7F7F"/>
                </a:solidFill>
                <a:latin typeface="Arial"/>
                <a:cs typeface="Arial"/>
              </a:rPr>
              <a:t>.</a:t>
            </a: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r>
              <a:rPr lang="en-US" sz="1200" dirty="0">
                <a:solidFill>
                  <a:srgbClr val="7F7F7F"/>
                </a:solidFill>
                <a:latin typeface="Arial"/>
                <a:cs typeface="Arial"/>
              </a:rPr>
              <a:t>Demolition dust is dampened down with water</a:t>
            </a: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r>
              <a:rPr lang="en-US" sz="1200" dirty="0">
                <a:solidFill>
                  <a:srgbClr val="7F7F7F"/>
                </a:solidFill>
                <a:latin typeface="Arial"/>
                <a:cs typeface="Arial"/>
              </a:rPr>
              <a:t>Extraction ventilation equipment may be used to remove the dust at source.</a:t>
            </a:r>
          </a:p>
          <a:p>
            <a:pPr marL="171450" indent="-171450">
              <a:buFont typeface="Arial"/>
              <a:buChar char="•"/>
            </a:pPr>
            <a:endParaRPr lang="en-US" sz="1200" dirty="0">
              <a:solidFill>
                <a:srgbClr val="7F7F7F"/>
              </a:solidFill>
              <a:latin typeface="Arial"/>
              <a:cs typeface="Arial"/>
            </a:endParaRPr>
          </a:p>
          <a:p>
            <a:pPr marL="171450" indent="-171450">
              <a:buFont typeface="Arial"/>
              <a:buChar char="•"/>
            </a:pPr>
            <a:r>
              <a:rPr lang="en-US" sz="1200" dirty="0">
                <a:solidFill>
                  <a:srgbClr val="7F7F7F"/>
                </a:solidFill>
                <a:latin typeface="Arial"/>
                <a:cs typeface="Arial"/>
              </a:rPr>
              <a:t>Respirators (dust masks) of suitable standard are face fitted and worn for dusty work.</a:t>
            </a:r>
            <a:endParaRPr lang="en-GB" sz="1200" dirty="0">
              <a:solidFill>
                <a:srgbClr val="7F7F7F"/>
              </a:solidFill>
              <a:latin typeface="Arial"/>
              <a:cs typeface="Arial"/>
            </a:endParaRPr>
          </a:p>
        </p:txBody>
      </p:sp>
      <p:pic>
        <p:nvPicPr>
          <p:cNvPr id="15" name="Picture 14"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7" name="Picture 16" descr="P:\BOHS General\Photo archive\Achievements brochure\16 kerbcutting no dust.JPG"/>
          <p:cNvPicPr/>
          <p:nvPr/>
        </p:nvPicPr>
        <p:blipFill>
          <a:blip r:embed="rId6">
            <a:extLst>
              <a:ext uri="{28A0092B-C50C-407E-A947-70E740481C1C}">
                <a14:useLocalDpi xmlns:a14="http://schemas.microsoft.com/office/drawing/2010/main"/>
              </a:ext>
            </a:extLst>
          </a:blip>
          <a:srcRect/>
          <a:stretch>
            <a:fillRect/>
          </a:stretch>
        </p:blipFill>
        <p:spPr bwMode="auto">
          <a:xfrm>
            <a:off x="418203" y="2204864"/>
            <a:ext cx="2924736" cy="3635201"/>
          </a:xfrm>
          <a:prstGeom prst="rect">
            <a:avLst/>
          </a:prstGeom>
          <a:noFill/>
          <a:ln>
            <a:noFill/>
          </a:ln>
        </p:spPr>
      </p:pic>
      <p:pic>
        <p:nvPicPr>
          <p:cNvPr id="19" name="Picture 18" descr="Hard demolition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3" name="Picture 2" descr="Hard demolition VS heading-11.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8203" y="1472697"/>
            <a:ext cx="8327414" cy="606572"/>
          </a:xfrm>
          <a:prstGeom prst="rect">
            <a:avLst/>
          </a:prstGeom>
        </p:spPr>
      </p:pic>
      <p:pic>
        <p:nvPicPr>
          <p:cNvPr id="6" name="Picture 5" descr="dust buster 2 image for heavy demolition toolbox talk from Jennie need permission from Mace.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18203" y="2204864"/>
            <a:ext cx="2929661" cy="3635201"/>
          </a:xfrm>
          <a:prstGeom prst="rect">
            <a:avLst/>
          </a:prstGeom>
        </p:spPr>
      </p:pic>
      <p:sp>
        <p:nvSpPr>
          <p:cNvPr id="22" name="TextBox 21"/>
          <p:cNvSpPr txBox="1"/>
          <p:nvPr/>
        </p:nvSpPr>
        <p:spPr>
          <a:xfrm>
            <a:off x="418203" y="3815259"/>
            <a:ext cx="2929661" cy="461665"/>
          </a:xfrm>
          <a:prstGeom prst="rect">
            <a:avLst/>
          </a:prstGeom>
          <a:noFill/>
        </p:spPr>
        <p:txBody>
          <a:bodyPr wrap="square" rtlCol="0">
            <a:spAutoFit/>
          </a:bodyPr>
          <a:lstStyle/>
          <a:p>
            <a:pPr algn="ctr"/>
            <a:r>
              <a:rPr lang="en-GB" sz="1200" b="1" dirty="0">
                <a:solidFill>
                  <a:schemeClr val="bg1"/>
                </a:solidFill>
                <a:latin typeface="Arial"/>
                <a:cs typeface="Arial"/>
              </a:rPr>
              <a:t>Permission to use image required from Mace</a:t>
            </a:r>
            <a:endParaRPr lang="en-US" sz="1200" dirty="0">
              <a:solidFill>
                <a:schemeClr val="bg1"/>
              </a:solidFill>
              <a:latin typeface="Arial"/>
              <a:cs typeface="Arial"/>
            </a:endParaRPr>
          </a:p>
        </p:txBody>
      </p:sp>
      <p:pic>
        <p:nvPicPr>
          <p:cNvPr id="20" name="Picture 19">
            <a:extLst>
              <a:ext uri="{FF2B5EF4-FFF2-40B4-BE49-F238E27FC236}">
                <a16:creationId xmlns:a16="http://schemas.microsoft.com/office/drawing/2014/main" id="{AE733988-24FB-43AF-B9EA-0BA929ED3E79}"/>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E7FB8FCB-C519-498F-89FA-DE070A859A82}"/>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75207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fade">
                                      <p:cBhvr>
                                        <p:cTn id="11" dur="500"/>
                                        <p:tgtEl>
                                          <p:spTgt spid="18">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fade">
                                      <p:cBhvr>
                                        <p:cTn id="15" dur="500"/>
                                        <p:tgtEl>
                                          <p:spTgt spid="18">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8">
                                            <p:txEl>
                                              <p:pRg st="6" end="6"/>
                                            </p:txEl>
                                          </p:spTgt>
                                        </p:tgtEl>
                                        <p:attrNameLst>
                                          <p:attrName>style.visibility</p:attrName>
                                        </p:attrNameLst>
                                      </p:cBhvr>
                                      <p:to>
                                        <p:strVal val="visible"/>
                                      </p:to>
                                    </p:set>
                                    <p:animEffect transition="in" filter="fade">
                                      <p:cBhvr>
                                        <p:cTn id="19" dur="500"/>
                                        <p:tgtEl>
                                          <p:spTgt spid="18">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18">
                                            <p:txEl>
                                              <p:pRg st="8" end="8"/>
                                            </p:txEl>
                                          </p:spTgt>
                                        </p:tgtEl>
                                        <p:attrNameLst>
                                          <p:attrName>style.visibility</p:attrName>
                                        </p:attrNameLst>
                                      </p:cBhvr>
                                      <p:to>
                                        <p:strVal val="visible"/>
                                      </p:to>
                                    </p:set>
                                    <p:animEffect transition="in" filter="fade">
                                      <p:cBhvr>
                                        <p:cTn id="23" dur="500"/>
                                        <p:tgtEl>
                                          <p:spTgt spid="18">
                                            <p:txEl>
                                              <p:pRg st="8" end="8"/>
                                            </p:txEl>
                                          </p:spTgt>
                                        </p:tgtEl>
                                      </p:cBhvr>
                                    </p:animEffect>
                                  </p:childTnLst>
                                </p:cTn>
                              </p:par>
                            </p:childTnLst>
                          </p:cTn>
                        </p:par>
                        <p:par>
                          <p:cTn id="24" fill="hold">
                            <p:stCondLst>
                              <p:cond delay="7500"/>
                            </p:stCondLst>
                            <p:childTnLst>
                              <p:par>
                                <p:cTn id="25" presetID="10" presetClass="entr" presetSubtype="0"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38921" y="602843"/>
            <a:ext cx="2669457" cy="1274106"/>
          </a:xfrm>
          <a:prstGeom prst="rect">
            <a:avLst/>
          </a:prstGeom>
        </p:spPr>
      </p:pic>
      <p:pic>
        <p:nvPicPr>
          <p:cNvPr id="14" name="Picture 13" descr="pasted image 146x67.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99241" y="3389845"/>
            <a:ext cx="1188664" cy="545482"/>
          </a:xfrm>
          <a:prstGeom prst="rect">
            <a:avLst/>
          </a:prstGeom>
        </p:spPr>
      </p:pic>
      <p:cxnSp>
        <p:nvCxnSpPr>
          <p:cNvPr id="9" name="Straight Connector 8"/>
          <p:cNvCxnSpPr/>
          <p:nvPr/>
        </p:nvCxnSpPr>
        <p:spPr>
          <a:xfrm>
            <a:off x="0" y="1794027"/>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2" name="Picture 1" descr="CMT for back page-1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7527" y="1876949"/>
            <a:ext cx="3569327" cy="1136942"/>
          </a:xfrm>
          <a:prstGeom prst="rect">
            <a:avLst/>
          </a:prstGeom>
        </p:spPr>
      </p:pic>
      <p:sp>
        <p:nvSpPr>
          <p:cNvPr id="13" name="TextBox 12"/>
          <p:cNvSpPr txBox="1"/>
          <p:nvPr/>
        </p:nvSpPr>
        <p:spPr>
          <a:xfrm>
            <a:off x="0" y="3074976"/>
            <a:ext cx="9144000" cy="246221"/>
          </a:xfrm>
          <a:prstGeom prst="rect">
            <a:avLst/>
          </a:prstGeom>
          <a:noFill/>
        </p:spPr>
        <p:txBody>
          <a:bodyPr wrap="square" rtlCol="0">
            <a:spAutoFit/>
          </a:bodyPr>
          <a:lstStyle/>
          <a:p>
            <a:pPr lvl="0" algn="ctr"/>
            <a:r>
              <a:rPr lang="en-GB" sz="1000" dirty="0">
                <a:solidFill>
                  <a:srgbClr val="7F7F7F"/>
                </a:solidFill>
                <a:latin typeface="Arial"/>
                <a:cs typeface="Arial"/>
              </a:rPr>
              <a:t>Sponsored by</a:t>
            </a:r>
          </a:p>
        </p:txBody>
      </p:sp>
      <p:sp>
        <p:nvSpPr>
          <p:cNvPr id="15" name="TextBox 14"/>
          <p:cNvSpPr txBox="1"/>
          <p:nvPr/>
        </p:nvSpPr>
        <p:spPr>
          <a:xfrm>
            <a:off x="0" y="6333379"/>
            <a:ext cx="9144000" cy="246221"/>
          </a:xfrm>
          <a:prstGeom prst="rect">
            <a:avLst/>
          </a:prstGeom>
          <a:noFill/>
        </p:spPr>
        <p:txBody>
          <a:bodyPr wrap="square" rtlCol="0">
            <a:spAutoFit/>
          </a:bodyPr>
          <a:lstStyle/>
          <a:p>
            <a:pPr algn="ctr"/>
            <a:r>
              <a:rPr lang="en-US" sz="1000" b="1" i="0" dirty="0" err="1">
                <a:solidFill>
                  <a:srgbClr val="006F8B"/>
                </a:solidFill>
                <a:latin typeface="Arial"/>
                <a:cs typeface="Arial"/>
              </a:rPr>
              <a:t>www.breathefreely.org.uk</a:t>
            </a:r>
            <a:endParaRPr lang="en-US" sz="1000" b="1" i="0" dirty="0">
              <a:solidFill>
                <a:srgbClr val="006F8B"/>
              </a:solidFill>
              <a:latin typeface="Arial"/>
              <a:cs typeface="Arial"/>
            </a:endParaRPr>
          </a:p>
        </p:txBody>
      </p:sp>
      <p:sp>
        <p:nvSpPr>
          <p:cNvPr id="18" name="TextBox 17"/>
          <p:cNvSpPr txBox="1"/>
          <p:nvPr/>
        </p:nvSpPr>
        <p:spPr>
          <a:xfrm>
            <a:off x="1" y="4105741"/>
            <a:ext cx="9144000" cy="246221"/>
          </a:xfrm>
          <a:prstGeom prst="rect">
            <a:avLst/>
          </a:prstGeom>
          <a:noFill/>
        </p:spPr>
        <p:txBody>
          <a:bodyPr wrap="square" rtlCol="0">
            <a:spAutoFit/>
          </a:bodyPr>
          <a:lstStyle/>
          <a:p>
            <a:pPr lvl="0" algn="ctr"/>
            <a:r>
              <a:rPr lang="en-GB" sz="1000" b="1" dirty="0">
                <a:solidFill>
                  <a:srgbClr val="7F7F7F"/>
                </a:solidFill>
                <a:latin typeface="Arial"/>
                <a:cs typeface="Arial"/>
              </a:rPr>
              <a:t>Current titles in the Let’s Talk series</a:t>
            </a:r>
          </a:p>
        </p:txBody>
      </p:sp>
      <p:pic>
        <p:nvPicPr>
          <p:cNvPr id="16" name="Picture 15"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sp>
        <p:nvSpPr>
          <p:cNvPr id="19" name="TextBox 18"/>
          <p:cNvSpPr txBox="1"/>
          <p:nvPr/>
        </p:nvSpPr>
        <p:spPr>
          <a:xfrm>
            <a:off x="2161429" y="4538869"/>
            <a:ext cx="2506250" cy="1169551"/>
          </a:xfrm>
          <a:prstGeom prst="rect">
            <a:avLst/>
          </a:prstGeom>
          <a:noFill/>
        </p:spPr>
        <p:txBody>
          <a:bodyPr wrap="square" rtlCol="0">
            <a:spAutoFit/>
          </a:bodyPr>
          <a:lstStyle/>
          <a:p>
            <a:pPr lvl="0" algn="ctr"/>
            <a:r>
              <a:rPr lang="en-GB" sz="1000" dirty="0">
                <a:solidFill>
                  <a:srgbClr val="7F7F7F"/>
                </a:solidFill>
                <a:latin typeface="Arial"/>
                <a:cs typeface="Arial"/>
              </a:rPr>
              <a:t>Diesel Fume</a:t>
            </a:r>
          </a:p>
          <a:p>
            <a:pPr lvl="0" algn="ctr"/>
            <a:r>
              <a:rPr lang="en-GB" sz="1000" dirty="0">
                <a:solidFill>
                  <a:srgbClr val="7F7F7F"/>
                </a:solidFill>
                <a:latin typeface="Arial"/>
                <a:cs typeface="Arial"/>
              </a:rPr>
              <a:t>Dust Control in Hard Demolition</a:t>
            </a:r>
          </a:p>
          <a:p>
            <a:pPr algn="ctr"/>
            <a:r>
              <a:rPr lang="en-GB" sz="1000" dirty="0">
                <a:solidFill>
                  <a:srgbClr val="7F7F7F"/>
                </a:solidFill>
                <a:latin typeface="Arial"/>
                <a:cs typeface="Arial"/>
              </a:rPr>
              <a:t>Dust Control in Soft Strip Demolition</a:t>
            </a:r>
          </a:p>
          <a:p>
            <a:pPr algn="ctr"/>
            <a:r>
              <a:rPr lang="en-GB" sz="1000" dirty="0">
                <a:solidFill>
                  <a:srgbClr val="7F7F7F"/>
                </a:solidFill>
                <a:latin typeface="Arial"/>
                <a:cs typeface="Arial"/>
              </a:rPr>
              <a:t>Housekeeping</a:t>
            </a:r>
          </a:p>
          <a:p>
            <a:pPr algn="ctr"/>
            <a:r>
              <a:rPr lang="en-GB" sz="1000" dirty="0">
                <a:solidFill>
                  <a:srgbClr val="7F7F7F"/>
                </a:solidFill>
                <a:latin typeface="Arial"/>
                <a:cs typeface="Arial"/>
              </a:rPr>
              <a:t>Painting with Brushes and Rollers</a:t>
            </a:r>
          </a:p>
          <a:p>
            <a:pPr algn="ctr"/>
            <a:r>
              <a:rPr lang="en-GB" sz="1000" dirty="0">
                <a:solidFill>
                  <a:srgbClr val="7F7F7F"/>
                </a:solidFill>
                <a:latin typeface="Arial"/>
                <a:cs typeface="Arial"/>
              </a:rPr>
              <a:t>Painting with Brushes and Rollers</a:t>
            </a:r>
          </a:p>
          <a:p>
            <a:pPr algn="ctr"/>
            <a:endParaRPr lang="en-GB" sz="1000" dirty="0">
              <a:solidFill>
                <a:srgbClr val="7F7F7F"/>
              </a:solidFill>
              <a:latin typeface="Arial"/>
              <a:cs typeface="Arial"/>
            </a:endParaRPr>
          </a:p>
        </p:txBody>
      </p:sp>
      <p:sp>
        <p:nvSpPr>
          <p:cNvPr id="21" name="TextBox 20"/>
          <p:cNvSpPr txBox="1"/>
          <p:nvPr/>
        </p:nvSpPr>
        <p:spPr>
          <a:xfrm>
            <a:off x="4667679" y="4538869"/>
            <a:ext cx="2235833" cy="861774"/>
          </a:xfrm>
          <a:prstGeom prst="rect">
            <a:avLst/>
          </a:prstGeom>
          <a:noFill/>
        </p:spPr>
        <p:txBody>
          <a:bodyPr wrap="square" rtlCol="0">
            <a:spAutoFit/>
          </a:bodyPr>
          <a:lstStyle/>
          <a:p>
            <a:pPr lvl="0" algn="ctr"/>
            <a:r>
              <a:rPr lang="en-GB" sz="1000" dirty="0">
                <a:solidFill>
                  <a:srgbClr val="7F7F7F"/>
                </a:solidFill>
                <a:latin typeface="Arial"/>
                <a:cs typeface="Arial"/>
              </a:rPr>
              <a:t>Removal of Lead-Based Paint</a:t>
            </a:r>
          </a:p>
          <a:p>
            <a:pPr lvl="0" algn="ctr"/>
            <a:r>
              <a:rPr lang="en-GB" sz="1000" dirty="0">
                <a:solidFill>
                  <a:srgbClr val="7F7F7F"/>
                </a:solidFill>
                <a:latin typeface="Arial"/>
                <a:cs typeface="Arial"/>
              </a:rPr>
              <a:t>Silica</a:t>
            </a:r>
          </a:p>
          <a:p>
            <a:pPr lvl="0" algn="ctr"/>
            <a:r>
              <a:rPr lang="en-GB" sz="1000" dirty="0">
                <a:solidFill>
                  <a:srgbClr val="7F7F7F"/>
                </a:solidFill>
                <a:latin typeface="Arial"/>
                <a:cs typeface="Arial"/>
              </a:rPr>
              <a:t>Water Suppression on Tools</a:t>
            </a:r>
          </a:p>
          <a:p>
            <a:pPr lvl="0" algn="ctr"/>
            <a:r>
              <a:rPr lang="en-GB" sz="1000" dirty="0">
                <a:solidFill>
                  <a:srgbClr val="7F7F7F"/>
                </a:solidFill>
                <a:latin typeface="Arial"/>
                <a:cs typeface="Arial"/>
              </a:rPr>
              <a:t>Welding Fume</a:t>
            </a:r>
          </a:p>
          <a:p>
            <a:pPr lvl="0" algn="ctr"/>
            <a:r>
              <a:rPr lang="en-GB" sz="1000" dirty="0">
                <a:solidFill>
                  <a:srgbClr val="7F7F7F"/>
                </a:solidFill>
                <a:latin typeface="Arial"/>
                <a:cs typeface="Arial"/>
              </a:rPr>
              <a:t>Wood Dust</a:t>
            </a:r>
          </a:p>
        </p:txBody>
      </p:sp>
      <p:pic>
        <p:nvPicPr>
          <p:cNvPr id="17" name="Picture 16">
            <a:extLst>
              <a:ext uri="{FF2B5EF4-FFF2-40B4-BE49-F238E27FC236}">
                <a16:creationId xmlns:a16="http://schemas.microsoft.com/office/drawing/2014/main" id="{2C9FF687-1F16-41E8-97B0-AC7BF4838FD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76961" y="6177119"/>
            <a:ext cx="1828673" cy="511506"/>
          </a:xfrm>
          <a:prstGeom prst="rect">
            <a:avLst/>
          </a:prstGeom>
        </p:spPr>
      </p:pic>
    </p:spTree>
    <p:extLst>
      <p:ext uri="{BB962C8B-B14F-4D97-AF65-F5344CB8AC3E}">
        <p14:creationId xmlns:p14="http://schemas.microsoft.com/office/powerpoint/2010/main" val="1756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6" name="Picture 5" descr="Hard demolition main-01.jp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26090" y="1124745"/>
            <a:ext cx="9237271" cy="4877406"/>
          </a:xfrm>
          <a:prstGeom prst="rect">
            <a:avLst/>
          </a:prstGeom>
        </p:spPr>
      </p:pic>
      <p:pic>
        <p:nvPicPr>
          <p:cNvPr id="3" name="Picture 2" descr="HI Standard log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9" name="Picture 8" descr="Hard demolition folio-0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0" name="Picture 9" descr="Hard demolition title-08.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4199" y="2327426"/>
            <a:ext cx="3526871" cy="2303187"/>
          </a:xfrm>
          <a:prstGeom prst="rect">
            <a:avLst/>
          </a:prstGeom>
        </p:spPr>
      </p:pic>
      <p:pic>
        <p:nvPicPr>
          <p:cNvPr id="2" name="Picture 1" descr="Arrow icon-1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spTree>
    <p:extLst>
      <p:ext uri="{BB962C8B-B14F-4D97-AF65-F5344CB8AC3E}">
        <p14:creationId xmlns:p14="http://schemas.microsoft.com/office/powerpoint/2010/main" val="32723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520206" y="2142008"/>
            <a:ext cx="4311489" cy="3046987"/>
          </a:xfrm>
          <a:prstGeom prst="rect">
            <a:avLst/>
          </a:prstGeom>
          <a:noFill/>
        </p:spPr>
        <p:txBody>
          <a:bodyPr wrap="square" rtlCol="0">
            <a:spAutoFit/>
          </a:bodyPr>
          <a:lstStyle/>
          <a:p>
            <a:r>
              <a:rPr lang="en-GB" sz="1200" b="1" dirty="0">
                <a:solidFill>
                  <a:schemeClr val="bg1">
                    <a:lumMod val="50000"/>
                  </a:schemeClr>
                </a:solidFill>
                <a:latin typeface="Arial"/>
                <a:cs typeface="Arial"/>
              </a:rPr>
              <a:t>Demolition dust is commonly produced during the use of high-powered grinding, scabbling and breaking demolition machinery in ‘hard’ or structural demolition.</a:t>
            </a:r>
          </a:p>
          <a:p>
            <a:endParaRPr lang="en-GB" sz="1200" dirty="0">
              <a:solidFill>
                <a:schemeClr val="bg1">
                  <a:lumMod val="50000"/>
                </a:schemeClr>
              </a:solidFill>
              <a:latin typeface="Arial"/>
              <a:cs typeface="Arial"/>
            </a:endParaRPr>
          </a:p>
          <a:p>
            <a:r>
              <a:rPr lang="en-GB" sz="1200" dirty="0">
                <a:solidFill>
                  <a:schemeClr val="bg1">
                    <a:lumMod val="50000"/>
                  </a:schemeClr>
                </a:solidFill>
                <a:latin typeface="Arial"/>
                <a:cs typeface="Arial"/>
              </a:rPr>
              <a:t>There are two main types of dust on a demolition site that can be harmful to your health. The first is </a:t>
            </a:r>
            <a:r>
              <a:rPr lang="en-GB" sz="1200" b="1" dirty="0">
                <a:solidFill>
                  <a:schemeClr val="bg1">
                    <a:lumMod val="50000"/>
                  </a:schemeClr>
                </a:solidFill>
                <a:latin typeface="Arial"/>
                <a:cs typeface="Arial"/>
              </a:rPr>
              <a:t>silica dust </a:t>
            </a:r>
            <a:r>
              <a:rPr lang="en-GB" sz="1200" dirty="0">
                <a:solidFill>
                  <a:schemeClr val="bg1">
                    <a:lumMod val="50000"/>
                  </a:schemeClr>
                </a:solidFill>
                <a:latin typeface="Arial"/>
                <a:cs typeface="Arial"/>
              </a:rPr>
              <a:t>which is a natural substance found in stone, rock, sand and clay but also present in concrete and mortars. When broken into fine particles, it is often referred to as </a:t>
            </a:r>
            <a:r>
              <a:rPr lang="en-GB" sz="1200" dirty="0" err="1">
                <a:solidFill>
                  <a:schemeClr val="bg1">
                    <a:lumMod val="50000"/>
                  </a:schemeClr>
                </a:solidFill>
                <a:latin typeface="Arial"/>
                <a:cs typeface="Arial"/>
              </a:rPr>
              <a:t>respirable</a:t>
            </a:r>
            <a:r>
              <a:rPr lang="en-GB" sz="1200" dirty="0">
                <a:solidFill>
                  <a:schemeClr val="bg1">
                    <a:lumMod val="50000"/>
                  </a:schemeClr>
                </a:solidFill>
                <a:latin typeface="Arial"/>
                <a:cs typeface="Arial"/>
              </a:rPr>
              <a:t> crystalline silica (RCS). RCS can be produced as a direct result of grinding, cutting and drilling.</a:t>
            </a:r>
          </a:p>
          <a:p>
            <a:endParaRPr lang="en-GB" sz="1200" dirty="0">
              <a:solidFill>
                <a:schemeClr val="bg1">
                  <a:lumMod val="50000"/>
                </a:schemeClr>
              </a:solidFill>
              <a:latin typeface="Arial"/>
              <a:cs typeface="Arial"/>
            </a:endParaRPr>
          </a:p>
          <a:p>
            <a:r>
              <a:rPr lang="en-GB" sz="1200" dirty="0">
                <a:solidFill>
                  <a:schemeClr val="bg1">
                    <a:lumMod val="50000"/>
                  </a:schemeClr>
                </a:solidFill>
                <a:latin typeface="Arial"/>
                <a:cs typeface="Arial"/>
              </a:rPr>
              <a:t>The second category of dust is </a:t>
            </a:r>
            <a:r>
              <a:rPr lang="en-GB" sz="1200" b="1" dirty="0">
                <a:solidFill>
                  <a:schemeClr val="bg1">
                    <a:lumMod val="50000"/>
                  </a:schemeClr>
                </a:solidFill>
                <a:latin typeface="Arial"/>
                <a:cs typeface="Arial"/>
              </a:rPr>
              <a:t>non-silica dust</a:t>
            </a:r>
            <a:r>
              <a:rPr lang="en-GB" sz="1200" dirty="0">
                <a:solidFill>
                  <a:schemeClr val="bg1">
                    <a:lumMod val="50000"/>
                  </a:schemeClr>
                </a:solidFill>
                <a:latin typeface="Arial"/>
                <a:cs typeface="Arial"/>
              </a:rPr>
              <a:t>, which may be found in construction products such as gypsum, cement, limestone, marble, dolomite and wood dusts. It may also be mixed in with silica dust when cutting bricks, for example.</a:t>
            </a:r>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8" name="Picture 17" descr="Hard demolition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3" name="Picture 2" descr="Whats the issue 2-0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2034" y="1451549"/>
            <a:ext cx="6413206" cy="606572"/>
          </a:xfrm>
          <a:prstGeom prst="rect">
            <a:avLst/>
          </a:prstGeom>
        </p:spPr>
      </p:pic>
      <p:pic>
        <p:nvPicPr>
          <p:cNvPr id="20" name="Picture 19"/>
          <p:cNvPicPr/>
          <p:nvPr/>
        </p:nvPicPr>
        <p:blipFill rotWithShape="1">
          <a:blip r:embed="rId8" cstate="print">
            <a:extLst>
              <a:ext uri="{28A0092B-C50C-407E-A947-70E740481C1C}">
                <a14:useLocalDpi xmlns:a14="http://schemas.microsoft.com/office/drawing/2010/main"/>
              </a:ext>
            </a:extLst>
          </a:blip>
          <a:srcRect/>
          <a:stretch/>
        </p:blipFill>
        <p:spPr>
          <a:xfrm>
            <a:off x="455431" y="2142008"/>
            <a:ext cx="3946390" cy="2622055"/>
          </a:xfrm>
          <a:prstGeom prst="rect">
            <a:avLst/>
          </a:prstGeom>
        </p:spPr>
      </p:pic>
      <p:pic>
        <p:nvPicPr>
          <p:cNvPr id="23" name="Picture 22"/>
          <p:cNvPicPr/>
          <p:nvPr/>
        </p:nvPicPr>
        <p:blipFill>
          <a:blip r:embed="rId9">
            <a:extLst>
              <a:ext uri="{28A0092B-C50C-407E-A947-70E740481C1C}">
                <a14:useLocalDpi xmlns:a14="http://schemas.microsoft.com/office/drawing/2010/main"/>
              </a:ext>
            </a:extLst>
          </a:blip>
          <a:stretch>
            <a:fillRect/>
          </a:stretch>
        </p:blipFill>
        <p:spPr>
          <a:xfrm>
            <a:off x="2257992" y="4847500"/>
            <a:ext cx="2143829" cy="1791914"/>
          </a:xfrm>
          <a:prstGeom prst="rect">
            <a:avLst/>
          </a:prstGeom>
        </p:spPr>
      </p:pic>
      <p:pic>
        <p:nvPicPr>
          <p:cNvPr id="17" name="Picture 16">
            <a:extLst>
              <a:ext uri="{FF2B5EF4-FFF2-40B4-BE49-F238E27FC236}">
                <a16:creationId xmlns:a16="http://schemas.microsoft.com/office/drawing/2014/main" id="{83A0603C-0590-44FA-8B2C-CE1D4E7A8CF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D3E716B3-F176-4F76-A11C-14D4EB54F2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414298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sp>
        <p:nvSpPr>
          <p:cNvPr id="13" name="TextBox 12"/>
          <p:cNvSpPr txBox="1"/>
          <p:nvPr/>
        </p:nvSpPr>
        <p:spPr>
          <a:xfrm>
            <a:off x="4520206" y="2142008"/>
            <a:ext cx="4311489" cy="3231653"/>
          </a:xfrm>
          <a:prstGeom prst="rect">
            <a:avLst/>
          </a:prstGeom>
          <a:noFill/>
        </p:spPr>
        <p:txBody>
          <a:bodyPr wrap="square" rtlCol="0">
            <a:spAutoFit/>
          </a:bodyPr>
          <a:lstStyle/>
          <a:p>
            <a:r>
              <a:rPr lang="en-GB" sz="1200" b="1" dirty="0">
                <a:solidFill>
                  <a:schemeClr val="bg1">
                    <a:lumMod val="50000"/>
                  </a:schemeClr>
                </a:solidFill>
                <a:latin typeface="Arial"/>
                <a:cs typeface="Arial"/>
              </a:rPr>
              <a:t>These dusts are not just a nuisance. They can seriously damage your lungs and airways, making it hard to breathe and lead a normal life. In some cases they are fatal.</a:t>
            </a:r>
          </a:p>
          <a:p>
            <a:endParaRPr lang="en-GB" sz="1200" dirty="0">
              <a:solidFill>
                <a:schemeClr val="bg1">
                  <a:lumMod val="50000"/>
                </a:schemeClr>
              </a:solidFill>
              <a:latin typeface="Arial"/>
              <a:cs typeface="Arial"/>
            </a:endParaRPr>
          </a:p>
          <a:p>
            <a:r>
              <a:rPr lang="en-GB" sz="1200" dirty="0">
                <a:solidFill>
                  <a:schemeClr val="bg1">
                    <a:lumMod val="50000"/>
                  </a:schemeClr>
                </a:solidFill>
                <a:latin typeface="Arial"/>
                <a:cs typeface="Arial"/>
              </a:rPr>
              <a:t>The main dust-related diseases affecting construction workers are:</a:t>
            </a:r>
          </a:p>
          <a:p>
            <a:endParaRPr lang="en-GB" sz="1200"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Lung cancer</a:t>
            </a:r>
            <a:r>
              <a:rPr lang="en-GB" sz="1200" dirty="0">
                <a:solidFill>
                  <a:schemeClr val="bg1">
                    <a:lumMod val="50000"/>
                  </a:schemeClr>
                </a:solidFill>
                <a:latin typeface="Arial"/>
                <a:cs typeface="Arial"/>
              </a:rPr>
              <a:t>.</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The lung disease </a:t>
            </a:r>
            <a:r>
              <a:rPr lang="en-GB" sz="1200" b="1" dirty="0">
                <a:solidFill>
                  <a:schemeClr val="bg1">
                    <a:lumMod val="50000"/>
                  </a:schemeClr>
                </a:solidFill>
                <a:latin typeface="Arial"/>
                <a:cs typeface="Arial"/>
              </a:rPr>
              <a:t>silicosis</a:t>
            </a:r>
            <a:r>
              <a:rPr lang="en-GB" sz="1200" dirty="0">
                <a:solidFill>
                  <a:schemeClr val="bg1">
                    <a:lumMod val="50000"/>
                  </a:schemeClr>
                </a:solidFill>
                <a:latin typeface="Arial"/>
                <a:cs typeface="Arial"/>
              </a:rPr>
              <a:t>.</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Chronic obstructive pulmonary disease (COPD)</a:t>
            </a:r>
            <a:r>
              <a:rPr lang="en-GB" sz="1200" dirty="0">
                <a:solidFill>
                  <a:schemeClr val="bg1">
                    <a:lumMod val="50000"/>
                  </a:schemeClr>
                </a:solidFill>
                <a:latin typeface="Arial"/>
                <a:cs typeface="Arial"/>
              </a:rPr>
              <a:t>, where serious long-term lung damage causes conditions such as </a:t>
            </a:r>
            <a:r>
              <a:rPr lang="en-GB" sz="1200" b="1" dirty="0">
                <a:solidFill>
                  <a:schemeClr val="bg1">
                    <a:lumMod val="50000"/>
                  </a:schemeClr>
                </a:solidFill>
                <a:latin typeface="Arial"/>
                <a:cs typeface="Arial"/>
              </a:rPr>
              <a:t>chronic bronchitis </a:t>
            </a:r>
            <a:r>
              <a:rPr lang="en-GB" sz="1200" dirty="0">
                <a:solidFill>
                  <a:schemeClr val="bg1">
                    <a:lumMod val="50000"/>
                  </a:schemeClr>
                </a:solidFill>
                <a:latin typeface="Arial"/>
                <a:cs typeface="Arial"/>
              </a:rPr>
              <a:t>and </a:t>
            </a:r>
            <a:r>
              <a:rPr lang="en-GB" sz="1200" b="1" dirty="0">
                <a:solidFill>
                  <a:schemeClr val="bg1">
                    <a:lumMod val="50000"/>
                  </a:schemeClr>
                </a:solidFill>
                <a:latin typeface="Arial"/>
                <a:cs typeface="Arial"/>
              </a:rPr>
              <a:t>emphysema</a:t>
            </a:r>
            <a:r>
              <a:rPr lang="en-GB" sz="1200" dirty="0">
                <a:solidFill>
                  <a:schemeClr val="bg1">
                    <a:lumMod val="50000"/>
                  </a:schemeClr>
                </a:solidFill>
                <a:latin typeface="Arial"/>
                <a:cs typeface="Arial"/>
              </a:rPr>
              <a:t>.</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b="1" dirty="0">
                <a:solidFill>
                  <a:schemeClr val="bg1">
                    <a:lumMod val="50000"/>
                  </a:schemeClr>
                </a:solidFill>
                <a:latin typeface="Arial"/>
                <a:cs typeface="Arial"/>
              </a:rPr>
              <a:t>Asthma</a:t>
            </a:r>
            <a:r>
              <a:rPr lang="en-GB" sz="1200" dirty="0">
                <a:solidFill>
                  <a:schemeClr val="bg1">
                    <a:lumMod val="50000"/>
                  </a:schemeClr>
                </a:solidFill>
                <a:latin typeface="Arial"/>
                <a:cs typeface="Arial"/>
              </a:rPr>
              <a:t>.</a:t>
            </a:r>
            <a:endParaRPr lang="en-US" sz="1200" dirty="0">
              <a:solidFill>
                <a:schemeClr val="bg1">
                  <a:lumMod val="50000"/>
                </a:schemeClr>
              </a:solidFill>
              <a:latin typeface="Arial"/>
              <a:cs typeface="Arial"/>
            </a:endParaRPr>
          </a:p>
        </p:txBody>
      </p:sp>
      <p:pic>
        <p:nvPicPr>
          <p:cNvPr id="15" name="Picture 14" descr="Arrow icon-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19" name="TextBox 18"/>
          <p:cNvSpPr txBox="1"/>
          <p:nvPr/>
        </p:nvSpPr>
        <p:spPr>
          <a:xfrm>
            <a:off x="455431" y="3584427"/>
            <a:ext cx="3946390" cy="276999"/>
          </a:xfrm>
          <a:prstGeom prst="rect">
            <a:avLst/>
          </a:prstGeom>
          <a:noFill/>
        </p:spPr>
        <p:txBody>
          <a:bodyPr wrap="square" rtlCol="0">
            <a:spAutoFit/>
          </a:bodyPr>
          <a:lstStyle/>
          <a:p>
            <a:pPr algn="ctr"/>
            <a:r>
              <a:rPr lang="en-GB" sz="1200" b="1" dirty="0">
                <a:solidFill>
                  <a:schemeClr val="bg1"/>
                </a:solidFill>
                <a:latin typeface="Arial"/>
                <a:cs typeface="Arial"/>
              </a:rPr>
              <a:t>Bad practice picture required</a:t>
            </a:r>
            <a:endParaRPr lang="en-US" sz="1200" dirty="0">
              <a:solidFill>
                <a:schemeClr val="bg1"/>
              </a:solidFill>
              <a:latin typeface="Arial"/>
              <a:cs typeface="Arial"/>
            </a:endParaRPr>
          </a:p>
        </p:txBody>
      </p:sp>
      <p:pic>
        <p:nvPicPr>
          <p:cNvPr id="4" name="Picture 3" descr="BF logo-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6" name="Picture 15"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8" name="Picture 17" descr="Hard demolition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3" name="Picture 2" descr="Whats the issue 2-0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2034" y="1451549"/>
            <a:ext cx="6413206" cy="606572"/>
          </a:xfrm>
          <a:prstGeom prst="rect">
            <a:avLst/>
          </a:prstGeom>
        </p:spPr>
      </p:pic>
      <p:pic>
        <p:nvPicPr>
          <p:cNvPr id="2" name="Picture 1" descr="fotolia_10280694.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55431" y="2142008"/>
            <a:ext cx="3972553" cy="3674991"/>
          </a:xfrm>
          <a:prstGeom prst="rect">
            <a:avLst/>
          </a:prstGeom>
        </p:spPr>
      </p:pic>
      <p:pic>
        <p:nvPicPr>
          <p:cNvPr id="17" name="Picture 16">
            <a:extLst>
              <a:ext uri="{FF2B5EF4-FFF2-40B4-BE49-F238E27FC236}">
                <a16:creationId xmlns:a16="http://schemas.microsoft.com/office/drawing/2014/main" id="{0FD8F208-9895-424A-8DD3-1207D3E678B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0" name="Picture 19" descr="pasted image 146x67.png">
            <a:extLst>
              <a:ext uri="{FF2B5EF4-FFF2-40B4-BE49-F238E27FC236}">
                <a16:creationId xmlns:a16="http://schemas.microsoft.com/office/drawing/2014/main" id="{321D26BF-0E2B-498E-A8F1-C10A8B47541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14797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8" name="Picture 7" descr="What can we do-0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034" y="1459911"/>
            <a:ext cx="6044386" cy="606572"/>
          </a:xfrm>
          <a:prstGeom prst="rect">
            <a:avLst/>
          </a:prstGeom>
        </p:spPr>
      </p:pic>
      <p:pic>
        <p:nvPicPr>
          <p:cNvPr id="15" name="Picture 14"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sp>
        <p:nvSpPr>
          <p:cNvPr id="20" name="TextBox 19"/>
          <p:cNvSpPr txBox="1"/>
          <p:nvPr/>
        </p:nvSpPr>
        <p:spPr>
          <a:xfrm>
            <a:off x="4520206" y="2142008"/>
            <a:ext cx="4311158" cy="3970317"/>
          </a:xfrm>
          <a:prstGeom prst="rect">
            <a:avLst/>
          </a:prstGeom>
          <a:noFill/>
        </p:spPr>
        <p:txBody>
          <a:bodyPr wrap="square" rtlCol="0">
            <a:spAutoFit/>
          </a:bodyPr>
          <a:lstStyle/>
          <a:p>
            <a:r>
              <a:rPr lang="en-GB" sz="1200" dirty="0">
                <a:solidFill>
                  <a:schemeClr val="bg1">
                    <a:lumMod val="50000"/>
                  </a:schemeClr>
                </a:solidFill>
                <a:latin typeface="Arial"/>
                <a:cs typeface="Arial"/>
              </a:rPr>
              <a:t>We can protect you from dust caused by hard demolition work in a number of ways:</a:t>
            </a:r>
          </a:p>
          <a:p>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Where possible, we will choose tools and equipment which don’t produce dust in the same way that cutting and grinding usually does. We will lift components out whole or break down in situ, etc.</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We will provide water to damp down the dust, either as a knock down spray or by saturating an area before work starts. Saturation needs to be planned carefully because water runoff can cause serious damage to adjacent retained structures, as well as being a slip hazard.</a:t>
            </a:r>
          </a:p>
          <a:p>
            <a:pPr marL="171450" indent="-171450">
              <a:buFont typeface="Arial"/>
              <a:buChar char="•"/>
            </a:pPr>
            <a:endParaRPr lang="en-GB" sz="1200" dirty="0">
              <a:solidFill>
                <a:schemeClr val="bg1">
                  <a:lumMod val="50000"/>
                </a:schemeClr>
              </a:solidFill>
              <a:latin typeface="Arial"/>
              <a:cs typeface="Arial"/>
            </a:endParaRPr>
          </a:p>
          <a:p>
            <a:pPr marL="171450" indent="-171450">
              <a:buFont typeface="Arial"/>
              <a:buChar char="•"/>
            </a:pPr>
            <a:r>
              <a:rPr lang="en-GB" sz="1200" dirty="0">
                <a:solidFill>
                  <a:schemeClr val="bg1">
                    <a:lumMod val="50000"/>
                  </a:schemeClr>
                </a:solidFill>
                <a:latin typeface="Arial"/>
                <a:cs typeface="Arial"/>
              </a:rPr>
              <a:t>We will provide exclusion zones to contain dust and minimise the number of people in the at-risk area. Where possible we will enclose the area by sheeting and screening to control the spread of dust and where necessary we will use extraction ventilation equipment to remove the dust at the source.</a:t>
            </a:r>
          </a:p>
          <a:p>
            <a:pPr marL="171450" indent="-171450">
              <a:buFont typeface="Arial"/>
              <a:buChar char="•"/>
            </a:pPr>
            <a:endParaRPr lang="en-GB" sz="1200" dirty="0">
              <a:solidFill>
                <a:schemeClr val="bg1">
                  <a:lumMod val="50000"/>
                </a:schemeClr>
              </a:solidFill>
              <a:latin typeface="Arial"/>
              <a:cs typeface="Arial"/>
            </a:endParaRPr>
          </a:p>
        </p:txBody>
      </p:sp>
      <p:pic>
        <p:nvPicPr>
          <p:cNvPr id="21" name="Picture 20"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9" name="Picture 18" descr="Hard demolition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2" name="Picture 21"/>
          <p:cNvPicPr/>
          <p:nvPr/>
        </p:nvPicPr>
        <p:blipFill rotWithShape="1">
          <a:blip r:embed="rId8" cstate="print">
            <a:extLst>
              <a:ext uri="{28A0092B-C50C-407E-A947-70E740481C1C}">
                <a14:useLocalDpi xmlns:a14="http://schemas.microsoft.com/office/drawing/2010/main"/>
              </a:ext>
            </a:extLst>
          </a:blip>
          <a:srcRect/>
          <a:stretch/>
        </p:blipFill>
        <p:spPr bwMode="auto">
          <a:xfrm>
            <a:off x="447354" y="2142008"/>
            <a:ext cx="3965824" cy="3771941"/>
          </a:xfrm>
          <a:prstGeom prst="rect">
            <a:avLst/>
          </a:prstGeom>
          <a:ln>
            <a:noFill/>
          </a:ln>
          <a:extLst>
            <a:ext uri="{53640926-AAD7-44d8-BBD7-CCE9431645EC}">
              <a14:shadowObscured xmlns="" xmlns:a14="http://schemas.microsoft.com/office/drawing/2010/main"/>
            </a:ext>
          </a:extLst>
        </p:spPr>
      </p:pic>
      <p:pic>
        <p:nvPicPr>
          <p:cNvPr id="13" name="Picture 12">
            <a:extLst>
              <a:ext uri="{FF2B5EF4-FFF2-40B4-BE49-F238E27FC236}">
                <a16:creationId xmlns:a16="http://schemas.microsoft.com/office/drawing/2014/main" id="{803C9317-9FDF-47AB-903A-70BA361ED58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16" name="Picture 15" descr="pasted image 146x67.png">
            <a:extLst>
              <a:ext uri="{FF2B5EF4-FFF2-40B4-BE49-F238E27FC236}">
                <a16:creationId xmlns:a16="http://schemas.microsoft.com/office/drawing/2014/main" id="{FCFD2993-B1A0-437B-9579-6A78B3CDEC4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43829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8715" y="2142008"/>
            <a:ext cx="2697678" cy="1015663"/>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Warn those around you when you are creating dust.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Wear your respiratory protective equipment as directed.</a:t>
            </a:r>
          </a:p>
        </p:txBody>
      </p:sp>
      <p:sp>
        <p:nvSpPr>
          <p:cNvPr id="16" name="TextBox 15"/>
          <p:cNvSpPr txBox="1"/>
          <p:nvPr/>
        </p:nvSpPr>
        <p:spPr>
          <a:xfrm>
            <a:off x="3423459" y="2145691"/>
            <a:ext cx="2533996" cy="1569660"/>
          </a:xfrm>
          <a:prstGeom prst="rect">
            <a:avLst/>
          </a:prstGeom>
          <a:noFill/>
        </p:spPr>
        <p:txBody>
          <a:bodyPr wrap="square" rtlCol="0">
            <a:spAutoFit/>
          </a:bodyPr>
          <a:lstStyle/>
          <a:p>
            <a:pPr marL="171450" lvl="0" indent="-171450">
              <a:buFont typeface="Arial"/>
              <a:buChar char="•"/>
            </a:pPr>
            <a:r>
              <a:rPr lang="en-GB" sz="1200" dirty="0">
                <a:solidFill>
                  <a:srgbClr val="7F7F7F"/>
                </a:solidFill>
                <a:latin typeface="Arial"/>
                <a:cs typeface="Arial"/>
              </a:rPr>
              <a:t>Follow the control measures as outlined in your risk assessment and method statement.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Make sure that you are not in the work area if you don’t need to be.</a:t>
            </a:r>
          </a:p>
          <a:p>
            <a:pPr lvl="0"/>
            <a:endParaRPr lang="en-GB" sz="1200" dirty="0">
              <a:solidFill>
                <a:srgbClr val="7F7F7F"/>
              </a:solidFill>
              <a:latin typeface="Arial"/>
              <a:cs typeface="Arial"/>
            </a:endParaRPr>
          </a:p>
        </p:txBody>
      </p:sp>
      <p:pic>
        <p:nvPicPr>
          <p:cNvPr id="6" name="Picture 5" descr="What do you need to do-0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9257" y="1460845"/>
            <a:ext cx="6044386" cy="606572"/>
          </a:xfrm>
          <a:prstGeom prst="rect">
            <a:avLst/>
          </a:prstGeom>
        </p:spPr>
      </p:pic>
      <p:pic>
        <p:nvPicPr>
          <p:cNvPr id="13" name="Picture 12"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21" name="Picture 20"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sp>
        <p:nvSpPr>
          <p:cNvPr id="20" name="TextBox 19"/>
          <p:cNvSpPr txBox="1"/>
          <p:nvPr/>
        </p:nvSpPr>
        <p:spPr>
          <a:xfrm>
            <a:off x="455431" y="3584427"/>
            <a:ext cx="2880636" cy="276999"/>
          </a:xfrm>
          <a:prstGeom prst="rect">
            <a:avLst/>
          </a:prstGeom>
          <a:noFill/>
        </p:spPr>
        <p:txBody>
          <a:bodyPr wrap="square" rtlCol="0">
            <a:spAutoFit/>
          </a:bodyPr>
          <a:lstStyle/>
          <a:p>
            <a:pPr algn="ctr"/>
            <a:r>
              <a:rPr lang="en-GB" sz="1200" b="1" dirty="0">
                <a:solidFill>
                  <a:schemeClr val="bg1"/>
                </a:solidFill>
                <a:latin typeface="Arial"/>
                <a:cs typeface="Arial"/>
              </a:rPr>
              <a:t>Good practice picture required</a:t>
            </a:r>
            <a:endParaRPr lang="en-US" sz="1200" dirty="0">
              <a:solidFill>
                <a:schemeClr val="bg1"/>
              </a:solidFill>
              <a:latin typeface="Arial"/>
              <a:cs typeface="Arial"/>
            </a:endParaRPr>
          </a:p>
        </p:txBody>
      </p:sp>
      <p:pic>
        <p:nvPicPr>
          <p:cNvPr id="15" name="Picture 14" descr="Hard demolition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7" name="Picture 16"/>
          <p:cNvPicPr/>
          <p:nvPr/>
        </p:nvPicPr>
        <p:blipFill rotWithShape="1">
          <a:blip r:embed="rId8" cstate="print">
            <a:extLst>
              <a:ext uri="{28A0092B-C50C-407E-A947-70E740481C1C}">
                <a14:useLocalDpi xmlns:a14="http://schemas.microsoft.com/office/drawing/2010/main"/>
              </a:ext>
            </a:extLst>
          </a:blip>
          <a:srcRect l="-1"/>
          <a:stretch/>
        </p:blipFill>
        <p:spPr>
          <a:xfrm>
            <a:off x="455431" y="2142008"/>
            <a:ext cx="2880636" cy="2288607"/>
          </a:xfrm>
          <a:prstGeom prst="rect">
            <a:avLst/>
          </a:prstGeom>
        </p:spPr>
      </p:pic>
      <p:pic>
        <p:nvPicPr>
          <p:cNvPr id="19" name="Picture 18">
            <a:extLst>
              <a:ext uri="{FF2B5EF4-FFF2-40B4-BE49-F238E27FC236}">
                <a16:creationId xmlns:a16="http://schemas.microsoft.com/office/drawing/2014/main" id="{D8838FF4-4820-4CB1-A73E-B7592F72330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176961" y="6177119"/>
            <a:ext cx="1828673" cy="511506"/>
          </a:xfrm>
          <a:prstGeom prst="rect">
            <a:avLst/>
          </a:prstGeom>
        </p:spPr>
      </p:pic>
      <p:pic>
        <p:nvPicPr>
          <p:cNvPr id="22" name="Picture 21" descr="pasted image 146x67.png">
            <a:extLst>
              <a:ext uri="{FF2B5EF4-FFF2-40B4-BE49-F238E27FC236}">
                <a16:creationId xmlns:a16="http://schemas.microsoft.com/office/drawing/2014/main" id="{93B9B448-84B6-4ECF-AB85-13C0D84F2290}"/>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39051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fade">
                                      <p:cBhvr>
                                        <p:cTn id="11" dur="500"/>
                                        <p:tgtEl>
                                          <p:spTgt spid="16">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fade">
                                      <p:cBhvr>
                                        <p:cTn id="19" dur="500"/>
                                        <p:tgtEl>
                                          <p:spTgt spid="18">
                                            <p:txEl>
                                              <p:pRg st="2" end="2"/>
                                            </p:txEl>
                                          </p:spTgt>
                                        </p:tgtEl>
                                      </p:cBhvr>
                                    </p:animEffect>
                                  </p:childTnLst>
                                </p:cTn>
                              </p:par>
                            </p:childTnLst>
                          </p:cTn>
                        </p:par>
                        <p:par>
                          <p:cTn id="20" fill="hold">
                            <p:stCondLst>
                              <p:cond delay="6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76377" y="2153941"/>
            <a:ext cx="3048429" cy="3477875"/>
          </a:xfrm>
          <a:prstGeom prst="rect">
            <a:avLst/>
          </a:prstGeom>
          <a:noFill/>
        </p:spPr>
        <p:txBody>
          <a:bodyPr wrap="square" rtlCol="0">
            <a:spAutoFit/>
          </a:bodyPr>
          <a:lstStyle/>
          <a:p>
            <a:pPr lvl="0"/>
            <a:r>
              <a:rPr lang="en-GB" sz="1600" b="1" dirty="0">
                <a:solidFill>
                  <a:srgbClr val="7F7F7F"/>
                </a:solidFill>
                <a:latin typeface="Arial"/>
                <a:cs typeface="Arial"/>
              </a:rPr>
              <a:t>3</a:t>
            </a:r>
          </a:p>
          <a:p>
            <a:pPr lvl="0"/>
            <a:r>
              <a:rPr lang="en-GB" sz="1600" dirty="0">
                <a:solidFill>
                  <a:srgbClr val="7F7F7F"/>
                </a:solidFill>
                <a:latin typeface="Arial"/>
                <a:cs typeface="Arial"/>
              </a:rPr>
              <a:t>Do you have everything you need to protect yourself?</a:t>
            </a:r>
          </a:p>
          <a:p>
            <a:pPr lvl="0"/>
            <a:endParaRPr lang="en-GB" sz="16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Read and understand the risk assessment and method statement.</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Be aware of dust, for example use work methods which generate the least dust as you’ve been shown and take note of exclusion zones for dusty work, keeping away if you don’t need to be there.</a:t>
            </a:r>
          </a:p>
          <a:p>
            <a:pPr marL="171450" lvl="0" indent="-171450">
              <a:buFont typeface="Arial"/>
              <a:buChar char="•"/>
            </a:pPr>
            <a:endParaRPr lang="en-GB" sz="12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Use all control measures provided such as extraction equipment, water for damping down dust and your respiratory protective equipment.</a:t>
            </a:r>
          </a:p>
        </p:txBody>
      </p:sp>
      <p:sp>
        <p:nvSpPr>
          <p:cNvPr id="16" name="TextBox 15"/>
          <p:cNvSpPr txBox="1"/>
          <p:nvPr/>
        </p:nvSpPr>
        <p:spPr>
          <a:xfrm>
            <a:off x="2993406" y="2157623"/>
            <a:ext cx="2413857" cy="2616101"/>
          </a:xfrm>
          <a:prstGeom prst="rect">
            <a:avLst/>
          </a:prstGeom>
          <a:noFill/>
        </p:spPr>
        <p:txBody>
          <a:bodyPr wrap="square" rtlCol="0">
            <a:spAutoFit/>
          </a:bodyPr>
          <a:lstStyle/>
          <a:p>
            <a:pPr lvl="0"/>
            <a:r>
              <a:rPr lang="en-GB" sz="1600" b="1" dirty="0">
                <a:solidFill>
                  <a:srgbClr val="7F7F7F"/>
                </a:solidFill>
                <a:latin typeface="Arial"/>
                <a:cs typeface="Arial"/>
              </a:rPr>
              <a:t>2</a:t>
            </a:r>
          </a:p>
          <a:p>
            <a:pPr lvl="0"/>
            <a:r>
              <a:rPr lang="en-GB" sz="1600" dirty="0">
                <a:solidFill>
                  <a:srgbClr val="7F7F7F"/>
                </a:solidFill>
                <a:latin typeface="Arial"/>
                <a:cs typeface="Arial"/>
              </a:rPr>
              <a:t>What are the effects of breathing in demolition dust?</a:t>
            </a:r>
          </a:p>
          <a:p>
            <a:pPr lvl="0"/>
            <a:endParaRPr lang="en-GB" sz="1600" dirty="0">
              <a:solidFill>
                <a:srgbClr val="7F7F7F"/>
              </a:solidFill>
              <a:latin typeface="Arial"/>
              <a:cs typeface="Arial"/>
            </a:endParaRPr>
          </a:p>
          <a:p>
            <a:pPr marL="171450" lvl="0" indent="-171450">
              <a:buFont typeface="Arial"/>
              <a:buChar char="•"/>
            </a:pPr>
            <a:r>
              <a:rPr lang="en-GB" sz="1200" dirty="0">
                <a:solidFill>
                  <a:srgbClr val="7F7F7F"/>
                </a:solidFill>
                <a:latin typeface="Arial"/>
                <a:cs typeface="Arial"/>
              </a:rPr>
              <a:t>Dust related diseases affecting construction workers include lung cancer, silicosis, chronic obstructive pulmonary disease (COPD), such as chronic bronchitis and emphysema, and asthma.</a:t>
            </a:r>
          </a:p>
        </p:txBody>
      </p:sp>
      <p:sp>
        <p:nvSpPr>
          <p:cNvPr id="17" name="TextBox 16"/>
          <p:cNvSpPr txBox="1"/>
          <p:nvPr/>
        </p:nvSpPr>
        <p:spPr>
          <a:xfrm>
            <a:off x="409257" y="2153941"/>
            <a:ext cx="2281785" cy="2492990"/>
          </a:xfrm>
          <a:prstGeom prst="rect">
            <a:avLst/>
          </a:prstGeom>
          <a:noFill/>
        </p:spPr>
        <p:txBody>
          <a:bodyPr wrap="square" rtlCol="0">
            <a:spAutoFit/>
          </a:bodyPr>
          <a:lstStyle/>
          <a:p>
            <a:pPr lvl="0"/>
            <a:r>
              <a:rPr lang="en-GB" sz="1600" b="1" dirty="0">
                <a:solidFill>
                  <a:srgbClr val="7F7F7F"/>
                </a:solidFill>
                <a:latin typeface="Arial"/>
                <a:cs typeface="Arial"/>
              </a:rPr>
              <a:t>1</a:t>
            </a:r>
          </a:p>
          <a:p>
            <a:pPr lvl="0"/>
            <a:r>
              <a:rPr lang="en-GB" sz="1600" dirty="0">
                <a:solidFill>
                  <a:srgbClr val="7F7F7F"/>
                </a:solidFill>
                <a:latin typeface="Arial"/>
                <a:cs typeface="Arial"/>
              </a:rPr>
              <a:t>What’s the problem with dust on demolition sites?</a:t>
            </a:r>
          </a:p>
          <a:p>
            <a:pPr lvl="0"/>
            <a:endParaRPr lang="en-GB" sz="1600" dirty="0">
              <a:solidFill>
                <a:srgbClr val="7F7F7F"/>
              </a:solidFill>
              <a:latin typeface="Arial"/>
              <a:cs typeface="Arial"/>
            </a:endParaRPr>
          </a:p>
          <a:p>
            <a:r>
              <a:rPr lang="en-GB" sz="1200" dirty="0">
                <a:solidFill>
                  <a:srgbClr val="7F7F7F"/>
                </a:solidFill>
                <a:latin typeface="Arial"/>
                <a:cs typeface="Arial"/>
              </a:rPr>
              <a:t>Demolition dust is not just a nuisance. It can seriously harm your health and prevent you from leading a full and active life.</a:t>
            </a:r>
          </a:p>
          <a:p>
            <a:pPr lvl="0"/>
            <a:endParaRPr lang="en-GB" sz="1600" dirty="0">
              <a:solidFill>
                <a:srgbClr val="7F7F7F"/>
              </a:solidFill>
              <a:latin typeface="Arial"/>
              <a:cs typeface="Arial"/>
            </a:endParaRPr>
          </a:p>
        </p:txBody>
      </p:sp>
      <p:pic>
        <p:nvPicPr>
          <p:cNvPr id="13" name="Picture 12" descr="Arrow icon-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5" name="Picture 14" descr="HI Standard log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9" name="Picture 18" descr="Hard demolition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 name="Picture 1" descr="Hard demolition recap-1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2034" y="1460845"/>
            <a:ext cx="7217905" cy="569995"/>
          </a:xfrm>
          <a:prstGeom prst="rect">
            <a:avLst/>
          </a:prstGeom>
        </p:spPr>
      </p:pic>
      <p:pic>
        <p:nvPicPr>
          <p:cNvPr id="20" name="Picture 19">
            <a:extLst>
              <a:ext uri="{FF2B5EF4-FFF2-40B4-BE49-F238E27FC236}">
                <a16:creationId xmlns:a16="http://schemas.microsoft.com/office/drawing/2014/main" id="{2A91249E-2E17-43CD-BF83-D875C9FDC56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21" name="Picture 20" descr="pasted image 146x67.png">
            <a:extLst>
              <a:ext uri="{FF2B5EF4-FFF2-40B4-BE49-F238E27FC236}">
                <a16:creationId xmlns:a16="http://schemas.microsoft.com/office/drawing/2014/main" id="{DB3CB929-1518-4654-881E-3C12FD1D9EA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9533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fade">
                                      <p:cBhvr>
                                        <p:cTn id="15" dur="500"/>
                                        <p:tgtEl>
                                          <p:spTgt spid="17">
                                            <p:txEl>
                                              <p:pRg st="3" end="3"/>
                                            </p:txEl>
                                          </p:spTgt>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childTnLst>
                                </p:cTn>
                              </p:par>
                            </p:childTnLst>
                          </p:cTn>
                        </p:par>
                        <p:par>
                          <p:cTn id="24" fill="hold">
                            <p:stCondLst>
                              <p:cond delay="5500"/>
                            </p:stCondLst>
                            <p:childTnLst>
                              <p:par>
                                <p:cTn id="25" presetID="10" presetClass="entr" presetSubtype="0" fill="hold" grpId="0" nodeType="afterEffect">
                                  <p:stCondLst>
                                    <p:cond delay="100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par>
                          <p:cTn id="28" fill="hold">
                            <p:stCondLst>
                              <p:cond delay="7000"/>
                            </p:stCondLst>
                            <p:childTnLst>
                              <p:par>
                                <p:cTn id="29" presetID="10" presetClass="entr" presetSubtype="0" fill="hold" grpId="0" nodeType="afterEffect">
                                  <p:stCondLst>
                                    <p:cond delay="100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9000"/>
                            </p:stCondLst>
                            <p:childTnLst>
                              <p:par>
                                <p:cTn id="37" presetID="10" presetClass="entr" presetSubtype="0" fill="hold" grpId="0" nodeType="afterEffect">
                                  <p:stCondLst>
                                    <p:cond delay="1000"/>
                                  </p:stCondLst>
                                  <p:childTnLst>
                                    <p:set>
                                      <p:cBhvr>
                                        <p:cTn id="38" dur="1" fill="hold">
                                          <p:stCondLst>
                                            <p:cond delay="0"/>
                                          </p:stCondLst>
                                        </p:cTn>
                                        <p:tgtEl>
                                          <p:spTgt spid="18">
                                            <p:txEl>
                                              <p:pRg st="3" end="3"/>
                                            </p:txEl>
                                          </p:spTgt>
                                        </p:tgtEl>
                                        <p:attrNameLst>
                                          <p:attrName>style.visibility</p:attrName>
                                        </p:attrNameLst>
                                      </p:cBhvr>
                                      <p:to>
                                        <p:strVal val="visible"/>
                                      </p:to>
                                    </p:set>
                                    <p:animEffect transition="in" filter="fade">
                                      <p:cBhvr>
                                        <p:cTn id="39" dur="500"/>
                                        <p:tgtEl>
                                          <p:spTgt spid="18">
                                            <p:txEl>
                                              <p:pRg st="3" end="3"/>
                                            </p:txEl>
                                          </p:spTgt>
                                        </p:tgtEl>
                                      </p:cBhvr>
                                    </p:animEffect>
                                  </p:childTnLst>
                                </p:cTn>
                              </p:par>
                            </p:childTnLst>
                          </p:cTn>
                        </p:par>
                        <p:par>
                          <p:cTn id="40" fill="hold">
                            <p:stCondLst>
                              <p:cond delay="10500"/>
                            </p:stCondLst>
                            <p:childTnLst>
                              <p:par>
                                <p:cTn id="41" presetID="10" presetClass="entr" presetSubtype="0" fill="hold" grpId="0" nodeType="afterEffect">
                                  <p:stCondLst>
                                    <p:cond delay="100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fade">
                                      <p:cBhvr>
                                        <p:cTn id="43" dur="500"/>
                                        <p:tgtEl>
                                          <p:spTgt spid="18">
                                            <p:txEl>
                                              <p:pRg st="5" end="5"/>
                                            </p:txEl>
                                          </p:spTgt>
                                        </p:tgtEl>
                                      </p:cBhvr>
                                    </p:animEffect>
                                  </p:childTnLst>
                                </p:cTn>
                              </p:par>
                            </p:childTnLst>
                          </p:cTn>
                        </p:par>
                        <p:par>
                          <p:cTn id="44" fill="hold">
                            <p:stCondLst>
                              <p:cond delay="12000"/>
                            </p:stCondLst>
                            <p:childTnLst>
                              <p:par>
                                <p:cTn id="45" presetID="10" presetClass="entr" presetSubtype="0" fill="hold" grpId="0" nodeType="afterEffect">
                                  <p:stCondLst>
                                    <p:cond delay="100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fade">
                                      <p:cBhvr>
                                        <p:cTn id="47" dur="500"/>
                                        <p:tgtEl>
                                          <p:spTgt spid="18">
                                            <p:txEl>
                                              <p:pRg st="7" end="7"/>
                                            </p:txEl>
                                          </p:spTgt>
                                        </p:tgtEl>
                                      </p:cBhvr>
                                    </p:animEffect>
                                  </p:childTnLst>
                                </p:cTn>
                              </p:par>
                            </p:childTnLst>
                          </p:cTn>
                        </p:par>
                        <p:par>
                          <p:cTn id="48" fill="hold">
                            <p:stCondLst>
                              <p:cond delay="13500"/>
                            </p:stCondLst>
                            <p:childTnLst>
                              <p:par>
                                <p:cTn id="49" presetID="10" presetClass="entr" presetSubtype="0" fill="hold" nodeType="afterEffect">
                                  <p:stCondLst>
                                    <p:cond delay="10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6"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 logo-01.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20" name="Straight Connector 19"/>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pic>
        <p:nvPicPr>
          <p:cNvPr id="13" name="Picture 12" descr="Hard demolition main-01.jpg"/>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26090" y="1124745"/>
            <a:ext cx="9237271" cy="4877406"/>
          </a:xfrm>
          <a:prstGeom prst="rect">
            <a:avLst/>
          </a:prstGeom>
        </p:spPr>
      </p:pic>
      <p:pic>
        <p:nvPicPr>
          <p:cNvPr id="11" name="Picture 10" descr="HI Standard logo.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445224"/>
            <a:ext cx="464463" cy="455174"/>
          </a:xfrm>
          <a:prstGeom prst="rect">
            <a:avLst/>
          </a:prstGeom>
        </p:spPr>
      </p:pic>
      <p:pic>
        <p:nvPicPr>
          <p:cNvPr id="16" name="Picture 15" descr="Hard demolition folio-0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2" name="Picture 1" descr="Hard demolition VS title-1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8604" y="2336101"/>
            <a:ext cx="3437440" cy="2280817"/>
          </a:xfrm>
          <a:prstGeom prst="rect">
            <a:avLst/>
          </a:prstGeom>
        </p:spPr>
      </p:pic>
    </p:spTree>
    <p:extLst>
      <p:ext uri="{BB962C8B-B14F-4D97-AF65-F5344CB8AC3E}">
        <p14:creationId xmlns:p14="http://schemas.microsoft.com/office/powerpoint/2010/main" val="355771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41296" y="1268760"/>
            <a:ext cx="4321215" cy="6858000"/>
          </a:xfrm>
          <a:prstGeom prst="rect">
            <a:avLst/>
          </a:prstGeom>
        </p:spPr>
      </p:pic>
      <p:pic>
        <p:nvPicPr>
          <p:cNvPr id="4" name="Picture 3" descr="BF logo-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034" y="202392"/>
            <a:ext cx="2088232" cy="996693"/>
          </a:xfrm>
          <a:prstGeom prst="rect">
            <a:avLst/>
          </a:prstGeom>
        </p:spPr>
      </p:pic>
      <p:cxnSp>
        <p:nvCxnSpPr>
          <p:cNvPr id="9" name="Straight Connector 8"/>
          <p:cNvCxnSpPr/>
          <p:nvPr/>
        </p:nvCxnSpPr>
        <p:spPr>
          <a:xfrm>
            <a:off x="0" y="1124744"/>
            <a:ext cx="9144000" cy="0"/>
          </a:xfrm>
          <a:prstGeom prst="line">
            <a:avLst/>
          </a:prstGeom>
          <a:ln>
            <a:solidFill>
              <a:srgbClr val="246A8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257" y="3482478"/>
            <a:ext cx="8432362" cy="584776"/>
          </a:xfrm>
          <a:prstGeom prst="rect">
            <a:avLst/>
          </a:prstGeom>
          <a:noFill/>
        </p:spPr>
        <p:txBody>
          <a:bodyPr wrap="square" rtlCol="0">
            <a:spAutoFit/>
          </a:bodyPr>
          <a:lstStyle/>
          <a:p>
            <a:pPr algn="ctr"/>
            <a:r>
              <a:rPr lang="en-GB" sz="1600" dirty="0">
                <a:solidFill>
                  <a:srgbClr val="7F7F7F"/>
                </a:solidFill>
                <a:latin typeface="Arial"/>
                <a:cs typeface="Arial"/>
              </a:rPr>
              <a:t>Visual standards demonstrate </a:t>
            </a:r>
            <a:r>
              <a:rPr lang="en-GB" sz="1600" i="1" dirty="0">
                <a:solidFill>
                  <a:srgbClr val="7F7F7F"/>
                </a:solidFill>
                <a:latin typeface="Arial"/>
                <a:cs typeface="Arial"/>
              </a:rPr>
              <a:t>‘what good looks like’</a:t>
            </a:r>
            <a:r>
              <a:rPr lang="en-GB" sz="1600" dirty="0">
                <a:solidFill>
                  <a:srgbClr val="7F7F7F"/>
                </a:solidFill>
                <a:latin typeface="Arial"/>
                <a:cs typeface="Arial"/>
              </a:rPr>
              <a:t>.</a:t>
            </a:r>
          </a:p>
          <a:p>
            <a:pPr algn="ctr"/>
            <a:r>
              <a:rPr lang="en-GB" sz="1600" dirty="0">
                <a:solidFill>
                  <a:srgbClr val="7F7F7F"/>
                </a:solidFill>
                <a:latin typeface="Arial"/>
                <a:cs typeface="Arial"/>
              </a:rPr>
              <a:t>They are intended to reinforce expectations of health and safety standards.</a:t>
            </a:r>
          </a:p>
        </p:txBody>
      </p:sp>
      <p:pic>
        <p:nvPicPr>
          <p:cNvPr id="3" name="Picture 2" descr="Good practice text-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21650" y="2875906"/>
            <a:ext cx="6821652" cy="606572"/>
          </a:xfrm>
          <a:prstGeom prst="rect">
            <a:avLst/>
          </a:prstGeom>
        </p:spPr>
      </p:pic>
      <p:pic>
        <p:nvPicPr>
          <p:cNvPr id="12" name="Picture 11" descr="Arrow icon-1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8455" y="5597948"/>
            <a:ext cx="464463" cy="455174"/>
          </a:xfrm>
          <a:prstGeom prst="rect">
            <a:avLst/>
          </a:prstGeom>
        </p:spPr>
      </p:pic>
      <p:pic>
        <p:nvPicPr>
          <p:cNvPr id="13" name="Picture 12" descr="HI Standard log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2190" y="6002150"/>
            <a:ext cx="1513506" cy="786798"/>
          </a:xfrm>
          <a:prstGeom prst="rect">
            <a:avLst/>
          </a:prstGeom>
        </p:spPr>
      </p:pic>
      <p:pic>
        <p:nvPicPr>
          <p:cNvPr id="16" name="Picture 15" descr="Hard demolition folio-02.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6377" y="181400"/>
            <a:ext cx="3413874" cy="399301"/>
          </a:xfrm>
          <a:prstGeom prst="rect">
            <a:avLst/>
          </a:prstGeom>
        </p:spPr>
      </p:pic>
      <p:pic>
        <p:nvPicPr>
          <p:cNvPr id="15" name="Picture 14">
            <a:extLst>
              <a:ext uri="{FF2B5EF4-FFF2-40B4-BE49-F238E27FC236}">
                <a16:creationId xmlns:a16="http://schemas.microsoft.com/office/drawing/2014/main" id="{D53B7171-747C-4BA5-A5ED-FC4A8C8816D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176961" y="6177119"/>
            <a:ext cx="1828673" cy="511506"/>
          </a:xfrm>
          <a:prstGeom prst="rect">
            <a:avLst/>
          </a:prstGeom>
        </p:spPr>
      </p:pic>
      <p:pic>
        <p:nvPicPr>
          <p:cNvPr id="18" name="Picture 17" descr="pasted image 146x67.png">
            <a:extLst>
              <a:ext uri="{FF2B5EF4-FFF2-40B4-BE49-F238E27FC236}">
                <a16:creationId xmlns:a16="http://schemas.microsoft.com/office/drawing/2014/main" id="{D064D9AC-720D-4167-BEF4-C68370EF1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39676" y="6210916"/>
            <a:ext cx="933743" cy="428498"/>
          </a:xfrm>
          <a:prstGeom prst="rect">
            <a:avLst/>
          </a:prstGeom>
        </p:spPr>
      </p:pic>
    </p:spTree>
    <p:extLst>
      <p:ext uri="{BB962C8B-B14F-4D97-AF65-F5344CB8AC3E}">
        <p14:creationId xmlns:p14="http://schemas.microsoft.com/office/powerpoint/2010/main" val="20277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1521</TotalTime>
  <Words>828</Words>
  <Application>Microsoft Office PowerPoint</Application>
  <PresentationFormat>On-screen Show (4:3)</PresentationFormat>
  <Paragraphs>78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factor design associates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bezzano-griffiths</dc:creator>
  <cp:lastModifiedBy>Lee Burkett</cp:lastModifiedBy>
  <cp:revision>107</cp:revision>
  <dcterms:created xsi:type="dcterms:W3CDTF">2016-01-11T15:09:22Z</dcterms:created>
  <dcterms:modified xsi:type="dcterms:W3CDTF">2021-07-21T23:02:16Z</dcterms:modified>
</cp:coreProperties>
</file>