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70" r:id="rId4"/>
    <p:sldId id="274" r:id="rId5"/>
    <p:sldId id="275" r:id="rId6"/>
    <p:sldId id="276" r:id="rId7"/>
    <p:sldId id="259" r:id="rId8"/>
    <p:sldId id="262" r:id="rId9"/>
    <p:sldId id="263" r:id="rId10"/>
    <p:sldId id="264" r:id="rId11"/>
    <p:sldId id="265" r:id="rId12"/>
    <p:sldId id="269"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98"/>
    <a:srgbClr val="71B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pic>
        <p:nvPicPr>
          <p:cNvPr id="7" name="Picture 6">
            <a:extLst>
              <a:ext uri="{FF2B5EF4-FFF2-40B4-BE49-F238E27FC236}">
                <a16:creationId xmlns:a16="http://schemas.microsoft.com/office/drawing/2014/main" id="{7A2E42E0-BB03-47D7-87DC-D02B11C856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176961" y="6177119"/>
            <a:ext cx="1828673" cy="511506"/>
          </a:xfrm>
          <a:prstGeom prst="rect">
            <a:avLst/>
          </a:prstGeom>
        </p:spPr>
      </p:pic>
      <p:pic>
        <p:nvPicPr>
          <p:cNvPr id="8" name="Picture 7" descr="pasted image 146x67.png">
            <a:extLst>
              <a:ext uri="{FF2B5EF4-FFF2-40B4-BE49-F238E27FC236}">
                <a16:creationId xmlns:a16="http://schemas.microsoft.com/office/drawing/2014/main" id="{980C51E9-E11B-4C9A-ADEC-FDD4DB24796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1812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70718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79455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132280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422191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113606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A8F2E83-F3B8-BF44-B3E4-D85BE74C29FF}"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22377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A8F2E83-F3B8-BF44-B3E4-D85BE74C29FF}"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41571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F2E83-F3B8-BF44-B3E4-D85BE74C29FF}"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209798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57322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358655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F2E83-F3B8-BF44-B3E4-D85BE74C29FF}" type="datetimeFigureOut">
              <a:rPr lang="en-US" smtClean="0"/>
              <a:t>7/22/2021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CD321-B337-834E-91C4-7FAD31E3AE8B}" type="slidenum">
              <a:rPr lang="en-US" smtClean="0"/>
              <a:t>‹#›</a:t>
            </a:fld>
            <a:endParaRPr lang="en-US"/>
          </a:p>
        </p:txBody>
      </p:sp>
    </p:spTree>
    <p:extLst>
      <p:ext uri="{BB962C8B-B14F-4D97-AF65-F5344CB8AC3E}">
        <p14:creationId xmlns:p14="http://schemas.microsoft.com/office/powerpoint/2010/main" val="216209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6.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8" name="Picture 7" descr="Lead paint main bg-15.jp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26090" y="1124744"/>
            <a:ext cx="9237826" cy="4870645"/>
          </a:xfrm>
          <a:prstGeom prst="rect">
            <a:avLst/>
          </a:prstGeom>
        </p:spPr>
      </p:pic>
      <p:sp>
        <p:nvSpPr>
          <p:cNvPr id="20" name="TextBox 19"/>
          <p:cNvSpPr txBox="1"/>
          <p:nvPr/>
        </p:nvSpPr>
        <p:spPr>
          <a:xfrm>
            <a:off x="6133475" y="2508146"/>
            <a:ext cx="2697678" cy="2308324"/>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A risk assessment has been undertaken and control measures should be specific to the job, not generic, should list the relevant controls for that job. These controls can be highlighted within the Toolbox Talk.</a:t>
            </a:r>
            <a:endParaRPr lang="en-US" sz="1600" dirty="0">
              <a:solidFill>
                <a:srgbClr val="FFFFFF"/>
              </a:solidFill>
              <a:latin typeface="Arial"/>
              <a:cs typeface="Arial"/>
            </a:endParaRPr>
          </a:p>
        </p:txBody>
      </p:sp>
      <p:sp>
        <p:nvSpPr>
          <p:cNvPr id="23" name="TextBox 22"/>
          <p:cNvSpPr txBox="1"/>
          <p:nvPr/>
        </p:nvSpPr>
        <p:spPr>
          <a:xfrm>
            <a:off x="3099755" y="2511828"/>
            <a:ext cx="2750712" cy="1077218"/>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You have determined if your workers’ exposure would be classed as significant.</a:t>
            </a:r>
          </a:p>
        </p:txBody>
      </p:sp>
      <p:sp>
        <p:nvSpPr>
          <p:cNvPr id="24" name="TextBox 23"/>
          <p:cNvSpPr txBox="1"/>
          <p:nvPr/>
        </p:nvSpPr>
        <p:spPr>
          <a:xfrm>
            <a:off x="428357" y="2508146"/>
            <a:ext cx="2373249" cy="1077218"/>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You have determined where exposure to lead may occur through a lead survey.</a:t>
            </a:r>
          </a:p>
        </p:txBody>
      </p:sp>
      <p:sp>
        <p:nvSpPr>
          <p:cNvPr id="21" name="TextBox 20"/>
          <p:cNvSpPr txBox="1"/>
          <p:nvPr/>
        </p:nvSpPr>
        <p:spPr>
          <a:xfrm>
            <a:off x="371116" y="1403105"/>
            <a:ext cx="6534744" cy="338554"/>
          </a:xfrm>
          <a:prstGeom prst="rect">
            <a:avLst/>
          </a:prstGeom>
          <a:noFill/>
        </p:spPr>
        <p:txBody>
          <a:bodyPr wrap="square" rtlCol="0">
            <a:spAutoFit/>
          </a:bodyPr>
          <a:lstStyle/>
          <a:p>
            <a:r>
              <a:rPr lang="en-GB" sz="1600" b="1" dirty="0">
                <a:solidFill>
                  <a:schemeClr val="bg1">
                    <a:lumMod val="75000"/>
                  </a:schemeClr>
                </a:solidFill>
                <a:latin typeface="Arial"/>
                <a:cs typeface="Arial"/>
              </a:rPr>
              <a:t>IMPORTANT NOTE TO CONSTRUCTION MANAGERS</a:t>
            </a:r>
          </a:p>
        </p:txBody>
      </p:sp>
      <p:pic>
        <p:nvPicPr>
          <p:cNvPr id="19" name="Picture 18"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7" name="Picture 6" descr="Please enure heading-14.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034" y="1741659"/>
            <a:ext cx="8184153" cy="606572"/>
          </a:xfrm>
          <a:prstGeom prst="rect">
            <a:avLst/>
          </a:prstGeom>
        </p:spPr>
      </p:pic>
      <p:pic>
        <p:nvPicPr>
          <p:cNvPr id="6" name="Picture 5" descr="Lead pain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spTree>
    <p:extLst>
      <p:ext uri="{BB962C8B-B14F-4D97-AF65-F5344CB8AC3E}">
        <p14:creationId xmlns:p14="http://schemas.microsoft.com/office/powerpoint/2010/main" val="138168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1" name="Picture 10" descr="HI Standard 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7" name="Picture 16" descr="Lead paint main-0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090" y="1124744"/>
            <a:ext cx="9231244" cy="4870645"/>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16" name="Picture 15" descr="Lead paint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 name="Picture 1" descr="Lead paint VS title-1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8604" y="2335674"/>
            <a:ext cx="3438084" cy="2281244"/>
          </a:xfrm>
          <a:prstGeom prst="rect">
            <a:avLst/>
          </a:prstGeom>
        </p:spPr>
      </p:pic>
    </p:spTree>
    <p:extLst>
      <p:ext uri="{BB962C8B-B14F-4D97-AF65-F5344CB8AC3E}">
        <p14:creationId xmlns:p14="http://schemas.microsoft.com/office/powerpoint/2010/main" val="355771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257" y="3482478"/>
            <a:ext cx="8432362" cy="584776"/>
          </a:xfrm>
          <a:prstGeom prst="rect">
            <a:avLst/>
          </a:prstGeom>
          <a:noFill/>
        </p:spPr>
        <p:txBody>
          <a:bodyPr wrap="square" rtlCol="0">
            <a:spAutoFit/>
          </a:bodyPr>
          <a:lstStyle/>
          <a:p>
            <a:pPr algn="ctr"/>
            <a:r>
              <a:rPr lang="en-GB" sz="1600" dirty="0">
                <a:solidFill>
                  <a:srgbClr val="7F7F7F"/>
                </a:solidFill>
                <a:latin typeface="Arial"/>
                <a:cs typeface="Arial"/>
              </a:rPr>
              <a:t>Visual standards demonstrate </a:t>
            </a:r>
            <a:r>
              <a:rPr lang="en-GB" sz="1600" i="1" dirty="0">
                <a:solidFill>
                  <a:srgbClr val="7F7F7F"/>
                </a:solidFill>
                <a:latin typeface="Arial"/>
                <a:cs typeface="Arial"/>
              </a:rPr>
              <a:t>‘what good looks like’</a:t>
            </a:r>
            <a:r>
              <a:rPr lang="en-GB" sz="1600" dirty="0">
                <a:solidFill>
                  <a:srgbClr val="7F7F7F"/>
                </a:solidFill>
                <a:latin typeface="Arial"/>
                <a:cs typeface="Arial"/>
              </a:rPr>
              <a:t>.</a:t>
            </a:r>
          </a:p>
          <a:p>
            <a:pPr algn="ctr"/>
            <a:r>
              <a:rPr lang="en-GB" sz="1600" dirty="0">
                <a:solidFill>
                  <a:srgbClr val="7F7F7F"/>
                </a:solidFill>
                <a:latin typeface="Arial"/>
                <a:cs typeface="Arial"/>
              </a:rPr>
              <a:t>They are intended to reinforce expectations of health and safety standards.</a:t>
            </a:r>
          </a:p>
        </p:txBody>
      </p:sp>
      <p:pic>
        <p:nvPicPr>
          <p:cNvPr id="3" name="Picture 2" descr="Good practice text-1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1650" y="2875906"/>
            <a:ext cx="6821652" cy="606572"/>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3" name="Picture 12"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6" name="Picture 15" descr="Lead pain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15" name="Picture 14">
            <a:extLst>
              <a:ext uri="{FF2B5EF4-FFF2-40B4-BE49-F238E27FC236}">
                <a16:creationId xmlns:a16="http://schemas.microsoft.com/office/drawing/2014/main" id="{0CD97509-0D0D-4173-B017-028D8B79AB1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8" name="Picture 17" descr="pasted image 146x67.png">
            <a:extLst>
              <a:ext uri="{FF2B5EF4-FFF2-40B4-BE49-F238E27FC236}">
                <a16:creationId xmlns:a16="http://schemas.microsoft.com/office/drawing/2014/main" id="{F33E03D0-34CF-49E5-BF9F-FDC1190B7DF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20277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05867" y="2142007"/>
            <a:ext cx="4118939" cy="2677656"/>
          </a:xfrm>
          <a:prstGeom prst="rect">
            <a:avLst/>
          </a:prstGeom>
          <a:noFill/>
        </p:spPr>
        <p:txBody>
          <a:bodyPr wrap="square" rtlCol="0">
            <a:spAutoFit/>
          </a:bodyPr>
          <a:lstStyle/>
          <a:p>
            <a:pPr marL="171450" indent="-171450">
              <a:buFont typeface="Arial"/>
              <a:buChar char="•"/>
            </a:pPr>
            <a:r>
              <a:rPr lang="en-GB" sz="1200" dirty="0">
                <a:solidFill>
                  <a:srgbClr val="7F7F7F"/>
                </a:solidFill>
                <a:latin typeface="Arial"/>
                <a:cs typeface="Arial"/>
              </a:rPr>
              <a:t>Dust suppression methods, such as wet working and local exhaust ventilation systems, are used to prevent dust/fume spreading.</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Areas are kept clean/tidy and a vacuum is always used.</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Respirators are used and training is given on their use.</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There is no eating, drinking or smoking on the job and overalls are removed before leaving the worksite and entering the tea room.</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The hands and face are washed before eating, toileting, smoking and when leaving work.</a:t>
            </a:r>
          </a:p>
        </p:txBody>
      </p:sp>
      <p:pic>
        <p:nvPicPr>
          <p:cNvPr id="15" name="Picture 14"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9" name="Picture 18" descr="Lead paint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6" name="Picture 5" descr="Lead paint VS heading-1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9258" y="1460845"/>
            <a:ext cx="8129287" cy="606572"/>
          </a:xfrm>
          <a:prstGeom prst="rect">
            <a:avLst/>
          </a:prstGeom>
        </p:spPr>
      </p:pic>
      <p:pic>
        <p:nvPicPr>
          <p:cNvPr id="2" name="Picture 1" descr="Lead good 2.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3838" y="2204864"/>
            <a:ext cx="4086363" cy="2592287"/>
          </a:xfrm>
          <a:prstGeom prst="rect">
            <a:avLst/>
          </a:prstGeom>
        </p:spPr>
      </p:pic>
      <p:pic>
        <p:nvPicPr>
          <p:cNvPr id="13" name="Picture 12">
            <a:extLst>
              <a:ext uri="{FF2B5EF4-FFF2-40B4-BE49-F238E27FC236}">
                <a16:creationId xmlns:a16="http://schemas.microsoft.com/office/drawing/2014/main" id="{B7541EA3-36C2-4C4D-9422-34D786C6487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7" name="Picture 16" descr="pasted image 146x67.png">
            <a:extLst>
              <a:ext uri="{FF2B5EF4-FFF2-40B4-BE49-F238E27FC236}">
                <a16:creationId xmlns:a16="http://schemas.microsoft.com/office/drawing/2014/main" id="{CF88474A-9D46-46CF-8F62-34052E06E86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75207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8">
                                            <p:txEl>
                                              <p:pRg st="2" end="2"/>
                                            </p:txEl>
                                          </p:spTgt>
                                        </p:tgtEl>
                                        <p:attrNameLst>
                                          <p:attrName>style.visibility</p:attrName>
                                        </p:attrNameLst>
                                      </p:cBhvr>
                                      <p:to>
                                        <p:strVal val="visible"/>
                                      </p:to>
                                    </p:set>
                                    <p:animEffect transition="in" filter="fade">
                                      <p:cBhvr>
                                        <p:cTn id="11" dur="500"/>
                                        <p:tgtEl>
                                          <p:spTgt spid="18">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8">
                                            <p:txEl>
                                              <p:pRg st="4" end="4"/>
                                            </p:txEl>
                                          </p:spTgt>
                                        </p:tgtEl>
                                        <p:attrNameLst>
                                          <p:attrName>style.visibility</p:attrName>
                                        </p:attrNameLst>
                                      </p:cBhvr>
                                      <p:to>
                                        <p:strVal val="visible"/>
                                      </p:to>
                                    </p:set>
                                    <p:animEffect transition="in" filter="fade">
                                      <p:cBhvr>
                                        <p:cTn id="15" dur="500"/>
                                        <p:tgtEl>
                                          <p:spTgt spid="18">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8">
                                            <p:txEl>
                                              <p:pRg st="6" end="6"/>
                                            </p:txEl>
                                          </p:spTgt>
                                        </p:tgtEl>
                                        <p:attrNameLst>
                                          <p:attrName>style.visibility</p:attrName>
                                        </p:attrNameLst>
                                      </p:cBhvr>
                                      <p:to>
                                        <p:strVal val="visible"/>
                                      </p:to>
                                    </p:set>
                                    <p:animEffect transition="in" filter="fade">
                                      <p:cBhvr>
                                        <p:cTn id="19" dur="500"/>
                                        <p:tgtEl>
                                          <p:spTgt spid="18">
                                            <p:txEl>
                                              <p:pRg st="6" end="6"/>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8">
                                            <p:txEl>
                                              <p:pRg st="8" end="8"/>
                                            </p:txEl>
                                          </p:spTgt>
                                        </p:tgtEl>
                                        <p:attrNameLst>
                                          <p:attrName>style.visibility</p:attrName>
                                        </p:attrNameLst>
                                      </p:cBhvr>
                                      <p:to>
                                        <p:strVal val="visible"/>
                                      </p:to>
                                    </p:set>
                                    <p:animEffect transition="in" filter="fade">
                                      <p:cBhvr>
                                        <p:cTn id="23" dur="500"/>
                                        <p:tgtEl>
                                          <p:spTgt spid="18">
                                            <p:txEl>
                                              <p:pRg st="8" end="8"/>
                                            </p:txEl>
                                          </p:spTgt>
                                        </p:tgtEl>
                                      </p:cBhvr>
                                    </p:animEffect>
                                  </p:childTnLst>
                                </p:cTn>
                              </p:par>
                            </p:childTnLst>
                          </p:cTn>
                        </p:par>
                        <p:par>
                          <p:cTn id="24" fill="hold">
                            <p:stCondLst>
                              <p:cond delay="7500"/>
                            </p:stCondLst>
                            <p:childTnLst>
                              <p:par>
                                <p:cTn id="25" presetID="10" presetClass="entr" presetSubtype="0"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38921" y="602843"/>
            <a:ext cx="2669457" cy="1274106"/>
          </a:xfrm>
          <a:prstGeom prst="rect">
            <a:avLst/>
          </a:prstGeom>
        </p:spPr>
      </p:pic>
      <p:pic>
        <p:nvPicPr>
          <p:cNvPr id="14" name="Picture 13" descr="pasted image 146x6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99241" y="3389845"/>
            <a:ext cx="1188664" cy="545482"/>
          </a:xfrm>
          <a:prstGeom prst="rect">
            <a:avLst/>
          </a:prstGeom>
        </p:spPr>
      </p:pic>
      <p:cxnSp>
        <p:nvCxnSpPr>
          <p:cNvPr id="9" name="Straight Connector 8"/>
          <p:cNvCxnSpPr/>
          <p:nvPr/>
        </p:nvCxnSpPr>
        <p:spPr>
          <a:xfrm>
            <a:off x="0" y="1794027"/>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2" name="Picture 1" descr="CMT for back page-1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97527" y="1876949"/>
            <a:ext cx="3569327" cy="1136942"/>
          </a:xfrm>
          <a:prstGeom prst="rect">
            <a:avLst/>
          </a:prstGeom>
        </p:spPr>
      </p:pic>
      <p:sp>
        <p:nvSpPr>
          <p:cNvPr id="13" name="TextBox 12"/>
          <p:cNvSpPr txBox="1"/>
          <p:nvPr/>
        </p:nvSpPr>
        <p:spPr>
          <a:xfrm>
            <a:off x="0" y="3074976"/>
            <a:ext cx="9144000" cy="246221"/>
          </a:xfrm>
          <a:prstGeom prst="rect">
            <a:avLst/>
          </a:prstGeom>
          <a:noFill/>
        </p:spPr>
        <p:txBody>
          <a:bodyPr wrap="square" rtlCol="0">
            <a:spAutoFit/>
          </a:bodyPr>
          <a:lstStyle/>
          <a:p>
            <a:pPr lvl="0" algn="ctr"/>
            <a:r>
              <a:rPr lang="en-GB" sz="1000" dirty="0">
                <a:solidFill>
                  <a:srgbClr val="7F7F7F"/>
                </a:solidFill>
                <a:latin typeface="Arial"/>
                <a:cs typeface="Arial"/>
              </a:rPr>
              <a:t>Sponsored by</a:t>
            </a:r>
          </a:p>
        </p:txBody>
      </p:sp>
      <p:sp>
        <p:nvSpPr>
          <p:cNvPr id="15" name="TextBox 14"/>
          <p:cNvSpPr txBox="1"/>
          <p:nvPr/>
        </p:nvSpPr>
        <p:spPr>
          <a:xfrm>
            <a:off x="0" y="6333379"/>
            <a:ext cx="9144000" cy="246221"/>
          </a:xfrm>
          <a:prstGeom prst="rect">
            <a:avLst/>
          </a:prstGeom>
          <a:noFill/>
        </p:spPr>
        <p:txBody>
          <a:bodyPr wrap="square" rtlCol="0">
            <a:spAutoFit/>
          </a:bodyPr>
          <a:lstStyle/>
          <a:p>
            <a:pPr algn="ctr"/>
            <a:r>
              <a:rPr lang="en-US" sz="1000" b="1" i="0" dirty="0" err="1">
                <a:solidFill>
                  <a:srgbClr val="006F8B"/>
                </a:solidFill>
                <a:latin typeface="Arial"/>
                <a:cs typeface="Arial"/>
              </a:rPr>
              <a:t>www.breathefreely.org.uk</a:t>
            </a:r>
            <a:endParaRPr lang="en-US" sz="1000" b="1" i="0" dirty="0">
              <a:solidFill>
                <a:srgbClr val="006F8B"/>
              </a:solidFill>
              <a:latin typeface="Arial"/>
              <a:cs typeface="Arial"/>
            </a:endParaRPr>
          </a:p>
        </p:txBody>
      </p:sp>
      <p:sp>
        <p:nvSpPr>
          <p:cNvPr id="18" name="TextBox 17"/>
          <p:cNvSpPr txBox="1"/>
          <p:nvPr/>
        </p:nvSpPr>
        <p:spPr>
          <a:xfrm>
            <a:off x="1" y="4105741"/>
            <a:ext cx="9144000" cy="246221"/>
          </a:xfrm>
          <a:prstGeom prst="rect">
            <a:avLst/>
          </a:prstGeom>
          <a:noFill/>
        </p:spPr>
        <p:txBody>
          <a:bodyPr wrap="square" rtlCol="0">
            <a:spAutoFit/>
          </a:bodyPr>
          <a:lstStyle/>
          <a:p>
            <a:pPr lvl="0" algn="ctr"/>
            <a:r>
              <a:rPr lang="en-GB" sz="1000" b="1" dirty="0">
                <a:solidFill>
                  <a:srgbClr val="7F7F7F"/>
                </a:solidFill>
                <a:latin typeface="Arial"/>
                <a:cs typeface="Arial"/>
              </a:rPr>
              <a:t>Current titles in the Toolbox Talks series</a:t>
            </a:r>
          </a:p>
        </p:txBody>
      </p:sp>
      <p:pic>
        <p:nvPicPr>
          <p:cNvPr id="16" name="Picture 15"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sp>
        <p:nvSpPr>
          <p:cNvPr id="19" name="TextBox 18"/>
          <p:cNvSpPr txBox="1"/>
          <p:nvPr/>
        </p:nvSpPr>
        <p:spPr>
          <a:xfrm>
            <a:off x="2161429" y="4538869"/>
            <a:ext cx="2506250" cy="1169551"/>
          </a:xfrm>
          <a:prstGeom prst="rect">
            <a:avLst/>
          </a:prstGeom>
          <a:noFill/>
        </p:spPr>
        <p:txBody>
          <a:bodyPr wrap="square" rtlCol="0">
            <a:spAutoFit/>
          </a:bodyPr>
          <a:lstStyle/>
          <a:p>
            <a:pPr lvl="0" algn="ctr"/>
            <a:r>
              <a:rPr lang="en-GB" sz="1000" dirty="0">
                <a:solidFill>
                  <a:srgbClr val="7F7F7F"/>
                </a:solidFill>
                <a:latin typeface="Arial"/>
                <a:cs typeface="Arial"/>
              </a:rPr>
              <a:t>Diesel Fume</a:t>
            </a:r>
          </a:p>
          <a:p>
            <a:pPr lvl="0" algn="ctr"/>
            <a:r>
              <a:rPr lang="en-GB" sz="1000" dirty="0">
                <a:solidFill>
                  <a:srgbClr val="7F7F7F"/>
                </a:solidFill>
                <a:latin typeface="Arial"/>
                <a:cs typeface="Arial"/>
              </a:rPr>
              <a:t>Dust Control in Hard Demolition</a:t>
            </a:r>
          </a:p>
          <a:p>
            <a:pPr algn="ctr"/>
            <a:r>
              <a:rPr lang="en-GB" sz="1000" dirty="0">
                <a:solidFill>
                  <a:srgbClr val="7F7F7F"/>
                </a:solidFill>
                <a:latin typeface="Arial"/>
                <a:cs typeface="Arial"/>
              </a:rPr>
              <a:t>Dust Control in Soft Strip Demolition</a:t>
            </a:r>
          </a:p>
          <a:p>
            <a:pPr algn="ctr"/>
            <a:r>
              <a:rPr lang="en-GB" sz="1000" dirty="0">
                <a:solidFill>
                  <a:srgbClr val="7F7F7F"/>
                </a:solidFill>
                <a:latin typeface="Arial"/>
                <a:cs typeface="Arial"/>
              </a:rPr>
              <a:t>Housekeeping</a:t>
            </a:r>
          </a:p>
          <a:p>
            <a:pPr algn="ctr"/>
            <a:r>
              <a:rPr lang="en-GB" sz="1000" dirty="0">
                <a:solidFill>
                  <a:srgbClr val="7F7F7F"/>
                </a:solidFill>
                <a:latin typeface="Arial"/>
                <a:cs typeface="Arial"/>
              </a:rPr>
              <a:t>Painting with Brushes and Rollers</a:t>
            </a:r>
          </a:p>
          <a:p>
            <a:pPr algn="ctr"/>
            <a:r>
              <a:rPr lang="en-GB" sz="1000" dirty="0">
                <a:solidFill>
                  <a:srgbClr val="7F7F7F"/>
                </a:solidFill>
                <a:latin typeface="Arial"/>
                <a:cs typeface="Arial"/>
              </a:rPr>
              <a:t>Painting with Brushes and Rollers</a:t>
            </a:r>
          </a:p>
          <a:p>
            <a:pPr algn="ctr"/>
            <a:endParaRPr lang="en-GB" sz="1000" dirty="0">
              <a:solidFill>
                <a:srgbClr val="7F7F7F"/>
              </a:solidFill>
              <a:latin typeface="Arial"/>
              <a:cs typeface="Arial"/>
            </a:endParaRPr>
          </a:p>
        </p:txBody>
      </p:sp>
      <p:sp>
        <p:nvSpPr>
          <p:cNvPr id="21" name="TextBox 20"/>
          <p:cNvSpPr txBox="1"/>
          <p:nvPr/>
        </p:nvSpPr>
        <p:spPr>
          <a:xfrm>
            <a:off x="4667679" y="4538869"/>
            <a:ext cx="2235833" cy="861774"/>
          </a:xfrm>
          <a:prstGeom prst="rect">
            <a:avLst/>
          </a:prstGeom>
          <a:noFill/>
        </p:spPr>
        <p:txBody>
          <a:bodyPr wrap="square" rtlCol="0">
            <a:spAutoFit/>
          </a:bodyPr>
          <a:lstStyle/>
          <a:p>
            <a:pPr lvl="0" algn="ctr"/>
            <a:r>
              <a:rPr lang="en-GB" sz="1000" dirty="0">
                <a:solidFill>
                  <a:srgbClr val="7F7F7F"/>
                </a:solidFill>
                <a:latin typeface="Arial"/>
                <a:cs typeface="Arial"/>
              </a:rPr>
              <a:t>Removal of Lead-Based Paint</a:t>
            </a:r>
          </a:p>
          <a:p>
            <a:pPr lvl="0" algn="ctr"/>
            <a:r>
              <a:rPr lang="en-GB" sz="1000" dirty="0">
                <a:solidFill>
                  <a:srgbClr val="7F7F7F"/>
                </a:solidFill>
                <a:latin typeface="Arial"/>
                <a:cs typeface="Arial"/>
              </a:rPr>
              <a:t>Silica</a:t>
            </a:r>
          </a:p>
          <a:p>
            <a:pPr lvl="0" algn="ctr"/>
            <a:r>
              <a:rPr lang="en-GB" sz="1000" dirty="0">
                <a:solidFill>
                  <a:srgbClr val="7F7F7F"/>
                </a:solidFill>
                <a:latin typeface="Arial"/>
                <a:cs typeface="Arial"/>
              </a:rPr>
              <a:t>Water Suppression on Tools</a:t>
            </a:r>
          </a:p>
          <a:p>
            <a:pPr lvl="0" algn="ctr"/>
            <a:r>
              <a:rPr lang="en-GB" sz="1000" dirty="0">
                <a:solidFill>
                  <a:srgbClr val="7F7F7F"/>
                </a:solidFill>
                <a:latin typeface="Arial"/>
                <a:cs typeface="Arial"/>
              </a:rPr>
              <a:t>Welding Fume</a:t>
            </a:r>
          </a:p>
          <a:p>
            <a:pPr lvl="0" algn="ctr"/>
            <a:r>
              <a:rPr lang="en-GB" sz="1000" dirty="0">
                <a:solidFill>
                  <a:srgbClr val="7F7F7F"/>
                </a:solidFill>
                <a:latin typeface="Arial"/>
                <a:cs typeface="Arial"/>
              </a:rPr>
              <a:t>Wood Dust</a:t>
            </a:r>
          </a:p>
        </p:txBody>
      </p:sp>
      <p:pic>
        <p:nvPicPr>
          <p:cNvPr id="17" name="Picture 16">
            <a:extLst>
              <a:ext uri="{FF2B5EF4-FFF2-40B4-BE49-F238E27FC236}">
                <a16:creationId xmlns:a16="http://schemas.microsoft.com/office/drawing/2014/main" id="{E18CF685-AC86-40A6-8979-BD9B2D4E2B6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76961" y="6177119"/>
            <a:ext cx="1828673" cy="511506"/>
          </a:xfrm>
          <a:prstGeom prst="rect">
            <a:avLst/>
          </a:prstGeom>
        </p:spPr>
      </p:pic>
    </p:spTree>
    <p:extLst>
      <p:ext uri="{BB962C8B-B14F-4D97-AF65-F5344CB8AC3E}">
        <p14:creationId xmlns:p14="http://schemas.microsoft.com/office/powerpoint/2010/main" val="17564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3" name="Picture 2" descr="HI Standard 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8" name="Picture 7" descr="Lead paint main-0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090" y="1124744"/>
            <a:ext cx="9231244" cy="4870645"/>
          </a:xfrm>
          <a:prstGeom prst="rect">
            <a:avLst/>
          </a:prstGeom>
        </p:spPr>
      </p:pic>
      <p:pic>
        <p:nvPicPr>
          <p:cNvPr id="2" name="Picture 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11" name="Picture 10" descr="Lead paint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9" name="Picture 8" descr="Lead paint title-08.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9029" y="2327426"/>
            <a:ext cx="3522041" cy="2300032"/>
          </a:xfrm>
          <a:prstGeom prst="rect">
            <a:avLst/>
          </a:prstGeom>
        </p:spPr>
      </p:pic>
    </p:spTree>
    <p:extLst>
      <p:ext uri="{BB962C8B-B14F-4D97-AF65-F5344CB8AC3E}">
        <p14:creationId xmlns:p14="http://schemas.microsoft.com/office/powerpoint/2010/main" val="32723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520206" y="2142008"/>
            <a:ext cx="4311489" cy="2123658"/>
          </a:xfrm>
          <a:prstGeom prst="rect">
            <a:avLst/>
          </a:prstGeom>
          <a:noFill/>
        </p:spPr>
        <p:txBody>
          <a:bodyPr wrap="square" rtlCol="0">
            <a:spAutoFit/>
          </a:bodyPr>
          <a:lstStyle/>
          <a:p>
            <a:r>
              <a:rPr lang="en-GB" sz="1200" dirty="0">
                <a:solidFill>
                  <a:schemeClr val="bg1">
                    <a:lumMod val="50000"/>
                  </a:schemeClr>
                </a:solidFill>
                <a:latin typeface="Arial"/>
                <a:cs typeface="Arial"/>
              </a:rPr>
              <a:t>This paint contains </a:t>
            </a:r>
            <a:r>
              <a:rPr lang="en-GB" sz="1200" b="1" dirty="0">
                <a:solidFill>
                  <a:schemeClr val="bg1">
                    <a:lumMod val="50000"/>
                  </a:schemeClr>
                </a:solidFill>
                <a:latin typeface="Arial"/>
                <a:cs typeface="Arial"/>
              </a:rPr>
              <a:t>lead</a:t>
            </a:r>
            <a:r>
              <a:rPr lang="en-GB" sz="1200" dirty="0">
                <a:solidFill>
                  <a:schemeClr val="bg1">
                    <a:lumMod val="50000"/>
                  </a:schemeClr>
                </a:solidFill>
                <a:latin typeface="Arial"/>
                <a:cs typeface="Arial"/>
              </a:rPr>
              <a:t> and lead is </a:t>
            </a:r>
            <a:r>
              <a:rPr lang="en-GB" sz="1200" b="1" dirty="0">
                <a:solidFill>
                  <a:schemeClr val="bg1">
                    <a:lumMod val="50000"/>
                  </a:schemeClr>
                </a:solidFill>
                <a:latin typeface="Arial"/>
                <a:cs typeface="Arial"/>
              </a:rPr>
              <a:t>toxic</a:t>
            </a:r>
            <a:r>
              <a:rPr lang="en-GB" sz="1200" dirty="0">
                <a:solidFill>
                  <a:schemeClr val="bg1">
                    <a:lumMod val="50000"/>
                  </a:schemeClr>
                </a:solidFill>
                <a:latin typeface="Arial"/>
                <a:cs typeface="Arial"/>
              </a:rPr>
              <a:t>. Prolonged and repeated exposure to lead can damage:</a:t>
            </a:r>
          </a:p>
          <a:p>
            <a:endParaRPr lang="en-GB" sz="1200" dirty="0">
              <a:solidFill>
                <a:schemeClr val="bg1">
                  <a:lumMod val="50000"/>
                </a:schemeClr>
              </a:solidFill>
              <a:latin typeface="Arial"/>
              <a:cs typeface="Arial"/>
            </a:endParaRPr>
          </a:p>
          <a:p>
            <a:pPr marL="171450" lvl="0" indent="-171450">
              <a:buFont typeface="Arial"/>
              <a:buChar char="•"/>
            </a:pPr>
            <a:r>
              <a:rPr lang="en-GB" sz="1200" dirty="0">
                <a:solidFill>
                  <a:srgbClr val="7F7F7F"/>
                </a:solidFill>
                <a:latin typeface="Arial"/>
                <a:cs typeface="Arial"/>
              </a:rPr>
              <a:t>the blood and kidneys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the nervous system and brain</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the unborn child</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fertility in men and women.  </a:t>
            </a:r>
          </a:p>
          <a:p>
            <a:endParaRPr lang="en-US" sz="1200" dirty="0">
              <a:solidFill>
                <a:schemeClr val="bg1">
                  <a:lumMod val="50000"/>
                </a:schemeClr>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8" name="Picture 17" descr="Whats the issue bold-03.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23" name="Picture 22" descr="http://www.envtesting.com/wp-content/uploads/2012/01/paint.bmp"/>
          <p:cNvPicPr/>
          <p:nvPr/>
        </p:nvPicPr>
        <p:blipFill>
          <a:blip r:embed="rId7">
            <a:extLst>
              <a:ext uri="{28A0092B-C50C-407E-A947-70E740481C1C}">
                <a14:useLocalDpi xmlns:a14="http://schemas.microsoft.com/office/drawing/2010/main"/>
              </a:ext>
            </a:extLst>
          </a:blip>
          <a:srcRect/>
          <a:stretch>
            <a:fillRect/>
          </a:stretch>
        </p:blipFill>
        <p:spPr bwMode="auto">
          <a:xfrm>
            <a:off x="455431" y="2142008"/>
            <a:ext cx="3900545" cy="2901902"/>
          </a:xfrm>
          <a:prstGeom prst="rect">
            <a:avLst/>
          </a:prstGeom>
          <a:noFill/>
        </p:spPr>
      </p:pic>
      <p:pic>
        <p:nvPicPr>
          <p:cNvPr id="17" name="Picture 16" descr="Lead paint folio-0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0" name="Picture 19">
            <a:extLst>
              <a:ext uri="{FF2B5EF4-FFF2-40B4-BE49-F238E27FC236}">
                <a16:creationId xmlns:a16="http://schemas.microsoft.com/office/drawing/2014/main" id="{CB153616-B4F4-441B-8704-D83FC560D4C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486D59CF-FEB6-4256-B685-1AB29552B8E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414298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520206" y="2142008"/>
            <a:ext cx="4311489" cy="2677656"/>
          </a:xfrm>
          <a:prstGeom prst="rect">
            <a:avLst/>
          </a:prstGeom>
          <a:noFill/>
        </p:spPr>
        <p:txBody>
          <a:bodyPr wrap="square" rtlCol="0">
            <a:spAutoFit/>
          </a:bodyPr>
          <a:lstStyle/>
          <a:p>
            <a:r>
              <a:rPr lang="en-GB" sz="1200" dirty="0">
                <a:solidFill>
                  <a:srgbClr val="7F7F7F"/>
                </a:solidFill>
                <a:latin typeface="Arial"/>
                <a:cs typeface="Arial"/>
              </a:rPr>
              <a:t>Lead poisoning due to continued uncontrolled exposure is rarely seen nowadays in the western world but is still a problem in developing countries, leading to the serious illnesses outlined previously. Over-exposure to lead causes </a:t>
            </a:r>
            <a:r>
              <a:rPr lang="en-GB" sz="1200" b="1" dirty="0">
                <a:solidFill>
                  <a:srgbClr val="7F7F7F"/>
                </a:solidFill>
                <a:latin typeface="Arial"/>
                <a:cs typeface="Arial"/>
              </a:rPr>
              <a:t>lead poisoning </a:t>
            </a:r>
            <a:r>
              <a:rPr lang="en-GB" sz="1200" dirty="0">
                <a:solidFill>
                  <a:srgbClr val="7F7F7F"/>
                </a:solidFill>
                <a:latin typeface="Arial"/>
                <a:cs typeface="Arial"/>
              </a:rPr>
              <a:t>with symptoms such as:</a:t>
            </a:r>
          </a:p>
          <a:p>
            <a:endParaRPr lang="en-GB" sz="1200" dirty="0">
              <a:solidFill>
                <a:schemeClr val="bg1">
                  <a:lumMod val="50000"/>
                </a:schemeClr>
              </a:solidFill>
              <a:latin typeface="Arial"/>
              <a:cs typeface="Arial"/>
            </a:endParaRPr>
          </a:p>
          <a:p>
            <a:pPr marL="171450" lvl="0" indent="-171450">
              <a:buFont typeface="Arial"/>
              <a:buChar char="•"/>
            </a:pPr>
            <a:r>
              <a:rPr lang="en-GB" sz="1200" dirty="0">
                <a:solidFill>
                  <a:srgbClr val="7F7F7F"/>
                </a:solidFill>
                <a:latin typeface="Arial"/>
                <a:cs typeface="Arial"/>
              </a:rPr>
              <a:t>stomach pain, constipation and vomiting</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headaches, tiredness and irritability</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anaemia</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loss of weight.</a:t>
            </a:r>
          </a:p>
          <a:p>
            <a:endParaRPr lang="en-US" sz="1200" dirty="0">
              <a:solidFill>
                <a:schemeClr val="bg1">
                  <a:lumMod val="50000"/>
                </a:schemeClr>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8" name="Picture 17" descr="Whats the issue bold-03.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23" name="Picture 22" descr="http://www.envtesting.com/wp-content/uploads/2012/01/paint.bmp"/>
          <p:cNvPicPr/>
          <p:nvPr/>
        </p:nvPicPr>
        <p:blipFill>
          <a:blip r:embed="rId7">
            <a:extLst>
              <a:ext uri="{28A0092B-C50C-407E-A947-70E740481C1C}">
                <a14:useLocalDpi xmlns:a14="http://schemas.microsoft.com/office/drawing/2010/main"/>
              </a:ext>
            </a:extLst>
          </a:blip>
          <a:srcRect/>
          <a:stretch>
            <a:fillRect/>
          </a:stretch>
        </p:blipFill>
        <p:spPr bwMode="auto">
          <a:xfrm>
            <a:off x="455431" y="2142008"/>
            <a:ext cx="3900545" cy="2901902"/>
          </a:xfrm>
          <a:prstGeom prst="rect">
            <a:avLst/>
          </a:prstGeom>
          <a:noFill/>
        </p:spPr>
      </p:pic>
      <p:pic>
        <p:nvPicPr>
          <p:cNvPr id="17" name="Picture 16" descr="Lead paint folio-0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0" name="Picture 19">
            <a:extLst>
              <a:ext uri="{FF2B5EF4-FFF2-40B4-BE49-F238E27FC236}">
                <a16:creationId xmlns:a16="http://schemas.microsoft.com/office/drawing/2014/main" id="{3E641ECB-25F9-4CB7-919B-6CC3AA46907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A59DDA6F-7430-47AB-ACEF-7714E7645CB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9776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520206" y="2142008"/>
            <a:ext cx="4311489" cy="3416319"/>
          </a:xfrm>
          <a:prstGeom prst="rect">
            <a:avLst/>
          </a:prstGeom>
          <a:noFill/>
        </p:spPr>
        <p:txBody>
          <a:bodyPr wrap="square" rtlCol="0">
            <a:spAutoFit/>
          </a:bodyPr>
          <a:lstStyle/>
          <a:p>
            <a:r>
              <a:rPr lang="en-GB" sz="1200" dirty="0">
                <a:solidFill>
                  <a:srgbClr val="7F7F7F"/>
                </a:solidFill>
                <a:latin typeface="Arial"/>
                <a:cs typeface="Arial"/>
              </a:rPr>
              <a:t>Lead gets into the body through breathing in dust or fumes, or accidental ingestion for example through eating with dirty hands or hand-to-mouth transfer.</a:t>
            </a:r>
          </a:p>
          <a:p>
            <a:endParaRPr lang="en-GB" sz="1200" dirty="0">
              <a:solidFill>
                <a:srgbClr val="7F7F7F"/>
              </a:solidFill>
              <a:latin typeface="Arial"/>
              <a:cs typeface="Arial"/>
            </a:endParaRPr>
          </a:p>
          <a:p>
            <a:r>
              <a:rPr lang="en-GB" sz="1200" dirty="0">
                <a:solidFill>
                  <a:srgbClr val="7F7F7F"/>
                </a:solidFill>
                <a:latin typeface="Arial"/>
                <a:cs typeface="Arial"/>
              </a:rPr>
              <a:t>Examples of tasks where you are likely to find lead are:</a:t>
            </a:r>
          </a:p>
          <a:p>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Blast removal and burning of old lead paint.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Stripping of old lead paint from doors and windows.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Hot cutting in demolition and dismantling operations, especially in a confined area within a building.</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Welding or cutting lead-painted or lead-containing materials.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Work that can damage a lead-based paint surface (sanding, hammering, drilling etc.).</a:t>
            </a:r>
            <a:endParaRPr lang="en-US" sz="1200" dirty="0">
              <a:solidFill>
                <a:schemeClr val="bg1">
                  <a:lumMod val="50000"/>
                </a:schemeClr>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8" name="Picture 17" descr="Whats the issue bold-03.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23" name="Picture 22" descr="http://www.envtesting.com/wp-content/uploads/2012/01/paint.bmp"/>
          <p:cNvPicPr/>
          <p:nvPr/>
        </p:nvPicPr>
        <p:blipFill>
          <a:blip r:embed="rId7">
            <a:extLst>
              <a:ext uri="{28A0092B-C50C-407E-A947-70E740481C1C}">
                <a14:useLocalDpi xmlns:a14="http://schemas.microsoft.com/office/drawing/2010/main"/>
              </a:ext>
            </a:extLst>
          </a:blip>
          <a:srcRect/>
          <a:stretch>
            <a:fillRect/>
          </a:stretch>
        </p:blipFill>
        <p:spPr bwMode="auto">
          <a:xfrm>
            <a:off x="455431" y="2142008"/>
            <a:ext cx="3900545" cy="2901902"/>
          </a:xfrm>
          <a:prstGeom prst="rect">
            <a:avLst/>
          </a:prstGeom>
          <a:noFill/>
        </p:spPr>
      </p:pic>
      <p:pic>
        <p:nvPicPr>
          <p:cNvPr id="17" name="Picture 16" descr="Lead paint folio-0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0" name="Picture 19">
            <a:extLst>
              <a:ext uri="{FF2B5EF4-FFF2-40B4-BE49-F238E27FC236}">
                <a16:creationId xmlns:a16="http://schemas.microsoft.com/office/drawing/2014/main" id="{4DC0A15D-3365-4F12-8089-CD790C74F24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D6CAF6C6-2127-4CC8-A748-EE659D36F3B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405701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520206" y="2142008"/>
            <a:ext cx="4311489" cy="2862322"/>
          </a:xfrm>
          <a:prstGeom prst="rect">
            <a:avLst/>
          </a:prstGeom>
          <a:noFill/>
        </p:spPr>
        <p:txBody>
          <a:bodyPr wrap="square" rtlCol="0">
            <a:spAutoFit/>
          </a:bodyPr>
          <a:lstStyle/>
          <a:p>
            <a:r>
              <a:rPr lang="en-GB" sz="1200" dirty="0">
                <a:solidFill>
                  <a:srgbClr val="7F7F7F"/>
                </a:solidFill>
                <a:latin typeface="Arial"/>
                <a:cs typeface="Arial"/>
              </a:rPr>
              <a:t>Lead is not found in most modern paints. The sale of lead-based paints to the general public was banned from 1992 but you should remember that it might be present in old paint work and old buildings. For example:</a:t>
            </a:r>
          </a:p>
          <a:p>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Lead was widely used in the past as a pigment.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“Red lead” coatings were widely used as anti-corrosion primers on steelwork.</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“White lead” was used in decorative primers and top coats for internal and external application.</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Lead can be found in roof flashings, galvanised metal and old lead pipework.</a:t>
            </a: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8" name="Picture 17" descr="Whats the issue bold-03.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23" name="Picture 22" descr="http://www.envtesting.com/wp-content/uploads/2012/01/paint.bmp"/>
          <p:cNvPicPr/>
          <p:nvPr/>
        </p:nvPicPr>
        <p:blipFill>
          <a:blip r:embed="rId7">
            <a:extLst>
              <a:ext uri="{28A0092B-C50C-407E-A947-70E740481C1C}">
                <a14:useLocalDpi xmlns:a14="http://schemas.microsoft.com/office/drawing/2010/main"/>
              </a:ext>
            </a:extLst>
          </a:blip>
          <a:srcRect/>
          <a:stretch>
            <a:fillRect/>
          </a:stretch>
        </p:blipFill>
        <p:spPr bwMode="auto">
          <a:xfrm>
            <a:off x="455431" y="2142008"/>
            <a:ext cx="3900545" cy="2901902"/>
          </a:xfrm>
          <a:prstGeom prst="rect">
            <a:avLst/>
          </a:prstGeom>
          <a:noFill/>
        </p:spPr>
      </p:pic>
      <p:pic>
        <p:nvPicPr>
          <p:cNvPr id="17" name="Picture 16" descr="Lead paint folio-0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0" name="Picture 19">
            <a:extLst>
              <a:ext uri="{FF2B5EF4-FFF2-40B4-BE49-F238E27FC236}">
                <a16:creationId xmlns:a16="http://schemas.microsoft.com/office/drawing/2014/main" id="{020226A5-55E2-4E9F-AF1A-BA3F7BD304F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00134784-D898-4767-A51C-D6AB9118A5A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81075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20" name="TextBox 19"/>
          <p:cNvSpPr txBox="1"/>
          <p:nvPr/>
        </p:nvSpPr>
        <p:spPr>
          <a:xfrm>
            <a:off x="2708339" y="2142008"/>
            <a:ext cx="1948327" cy="3600985"/>
          </a:xfrm>
          <a:prstGeom prst="rect">
            <a:avLst/>
          </a:prstGeom>
          <a:noFill/>
        </p:spPr>
        <p:txBody>
          <a:bodyPr wrap="square" rtlCol="0">
            <a:spAutoFit/>
          </a:bodyPr>
          <a:lstStyle/>
          <a:p>
            <a:r>
              <a:rPr lang="en-GB" sz="1200" dirty="0">
                <a:solidFill>
                  <a:srgbClr val="7F7F7F"/>
                </a:solidFill>
                <a:latin typeface="Arial"/>
                <a:cs typeface="Arial"/>
              </a:rPr>
              <a:t>Lead is not harmful unless it enters the body.  The two main routes of exposure are through breathing in the dust or fumes, or accidental ingestion.  If old lead paint is flaking or sanded, or lead is heated until visible fumes are given off, then there is a risk of lead exposure. We will:</a:t>
            </a:r>
          </a:p>
          <a:p>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Tell you where lead is present and if the work you are doing will involve any potentially significant exposure to lead.  </a:t>
            </a:r>
          </a:p>
        </p:txBody>
      </p:sp>
      <p:pic>
        <p:nvPicPr>
          <p:cNvPr id="21" name="Picture 20"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7" name="Picture 16"/>
          <p:cNvPicPr/>
          <p:nvPr/>
        </p:nvPicPr>
        <p:blipFill>
          <a:blip r:embed="rId7">
            <a:extLst>
              <a:ext uri="{28A0092B-C50C-407E-A947-70E740481C1C}">
                <a14:useLocalDpi xmlns:a14="http://schemas.microsoft.com/office/drawing/2010/main"/>
              </a:ext>
            </a:extLst>
          </a:blip>
          <a:srcRect/>
          <a:stretch>
            <a:fillRect/>
          </a:stretch>
        </p:blipFill>
        <p:spPr bwMode="auto">
          <a:xfrm>
            <a:off x="459332" y="2142008"/>
            <a:ext cx="2096443" cy="3727216"/>
          </a:xfrm>
          <a:prstGeom prst="rect">
            <a:avLst/>
          </a:prstGeom>
          <a:noFill/>
        </p:spPr>
      </p:pic>
      <p:sp>
        <p:nvSpPr>
          <p:cNvPr id="18" name="TextBox 17"/>
          <p:cNvSpPr txBox="1"/>
          <p:nvPr/>
        </p:nvSpPr>
        <p:spPr>
          <a:xfrm>
            <a:off x="4656666" y="2142008"/>
            <a:ext cx="2226735" cy="4154983"/>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Give you the tools and equipment to minimise dust generation, where options may include:</a:t>
            </a:r>
          </a:p>
          <a:p>
            <a:pPr marL="171450" lvl="0" indent="-171450">
              <a:buFont typeface="Arial"/>
              <a:buChar char="•"/>
            </a:pPr>
            <a:endParaRPr lang="en-GB" sz="1200" dirty="0">
              <a:solidFill>
                <a:srgbClr val="7F7F7F"/>
              </a:solidFill>
              <a:latin typeface="Arial"/>
              <a:cs typeface="Arial"/>
            </a:endParaRPr>
          </a:p>
          <a:p>
            <a:pPr marL="628650" lvl="1" indent="-171450">
              <a:buFont typeface="Courier New"/>
              <a:buChar char="o"/>
            </a:pPr>
            <a:r>
              <a:rPr lang="en-GB" sz="1200" dirty="0">
                <a:solidFill>
                  <a:srgbClr val="7F7F7F"/>
                </a:solidFill>
                <a:latin typeface="Arial"/>
                <a:cs typeface="Arial"/>
              </a:rPr>
              <a:t>chemical stripping (but this may introduce other health hazards).</a:t>
            </a:r>
          </a:p>
          <a:p>
            <a:pPr marL="628650" lvl="1" indent="-171450">
              <a:buFont typeface="Courier New"/>
              <a:buChar char="o"/>
            </a:pPr>
            <a:endParaRPr lang="en-GB" sz="1200" dirty="0">
              <a:solidFill>
                <a:srgbClr val="7F7F7F"/>
              </a:solidFill>
              <a:latin typeface="Arial"/>
              <a:cs typeface="Arial"/>
            </a:endParaRPr>
          </a:p>
          <a:p>
            <a:pPr marL="628650" lvl="1" indent="-171450">
              <a:buFont typeface="Courier New"/>
              <a:buChar char="o"/>
            </a:pPr>
            <a:r>
              <a:rPr lang="en-GB" sz="1200" dirty="0">
                <a:solidFill>
                  <a:srgbClr val="7F7F7F"/>
                </a:solidFill>
                <a:latin typeface="Arial"/>
                <a:cs typeface="Arial"/>
              </a:rPr>
              <a:t>local extraction (including on-tool extraction for sanders and angle grinders).</a:t>
            </a:r>
          </a:p>
          <a:p>
            <a:pPr marL="628650" lvl="1" indent="-171450">
              <a:buFont typeface="Courier New"/>
              <a:buChar char="o"/>
            </a:pPr>
            <a:endParaRPr lang="en-GB" sz="1200" dirty="0">
              <a:solidFill>
                <a:srgbClr val="7F7F7F"/>
              </a:solidFill>
              <a:latin typeface="Arial"/>
              <a:cs typeface="Arial"/>
            </a:endParaRPr>
          </a:p>
          <a:p>
            <a:pPr marL="628650" lvl="1" indent="-171450">
              <a:buFont typeface="Courier New"/>
              <a:buChar char="o"/>
            </a:pPr>
            <a:r>
              <a:rPr lang="en-GB" sz="1200" dirty="0">
                <a:solidFill>
                  <a:srgbClr val="7F7F7F"/>
                </a:solidFill>
                <a:latin typeface="Arial"/>
                <a:cs typeface="Arial"/>
              </a:rPr>
              <a:t>water to dampen down dust.</a:t>
            </a:r>
          </a:p>
          <a:p>
            <a:pPr marL="628650" lvl="1" indent="-171450">
              <a:buFont typeface="Courier New"/>
              <a:buChar char="o"/>
            </a:pPr>
            <a:endParaRPr lang="en-GB" sz="1200" dirty="0">
              <a:solidFill>
                <a:srgbClr val="7F7F7F"/>
              </a:solidFill>
              <a:latin typeface="Arial"/>
              <a:cs typeface="Arial"/>
            </a:endParaRPr>
          </a:p>
          <a:p>
            <a:pPr marL="628650" lvl="1" indent="-171450">
              <a:buFont typeface="Courier New"/>
              <a:buChar char="o"/>
            </a:pPr>
            <a:r>
              <a:rPr lang="en-GB" sz="1200" dirty="0">
                <a:solidFill>
                  <a:srgbClr val="7F7F7F"/>
                </a:solidFill>
                <a:latin typeface="Arial"/>
                <a:cs typeface="Arial"/>
              </a:rPr>
              <a:t>erecting temporary enclosures around the work area.</a:t>
            </a:r>
          </a:p>
        </p:txBody>
      </p:sp>
      <p:sp>
        <p:nvSpPr>
          <p:cNvPr id="19" name="TextBox 18"/>
          <p:cNvSpPr txBox="1"/>
          <p:nvPr/>
        </p:nvSpPr>
        <p:spPr>
          <a:xfrm>
            <a:off x="6959601" y="2142008"/>
            <a:ext cx="1943318" cy="2862322"/>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Protect you by selecting and supplying suitable and appropriate respiratory protective equipment (RPE) and protective clothing.</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Arrange for exposure monitoring and health surveillance for any work with potentially significant exposure to lead.</a:t>
            </a:r>
          </a:p>
          <a:p>
            <a:pPr marL="171450" indent="-171450">
              <a:buFont typeface="Arial"/>
              <a:buChar char="•"/>
            </a:pPr>
            <a:endParaRPr lang="en-GB" sz="1200" dirty="0">
              <a:solidFill>
                <a:srgbClr val="7F7F7F"/>
              </a:solidFill>
              <a:latin typeface="Arial"/>
              <a:cs typeface="Arial"/>
            </a:endParaRPr>
          </a:p>
        </p:txBody>
      </p:sp>
      <p:pic>
        <p:nvPicPr>
          <p:cNvPr id="22" name="Picture 21" descr="Lead paint folio-02.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16" name="Picture 15">
            <a:extLst>
              <a:ext uri="{FF2B5EF4-FFF2-40B4-BE49-F238E27FC236}">
                <a16:creationId xmlns:a16="http://schemas.microsoft.com/office/drawing/2014/main" id="{1772D03C-841D-4D57-89F3-9E8978770E2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3" name="Picture 22" descr="pasted image 146x67.png">
            <a:extLst>
              <a:ext uri="{FF2B5EF4-FFF2-40B4-BE49-F238E27FC236}">
                <a16:creationId xmlns:a16="http://schemas.microsoft.com/office/drawing/2014/main" id="{AC7EF938-0DF9-4DA8-9DCB-0122448B9A3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43829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20">
                                            <p:txEl>
                                              <p:pRg st="2" end="2"/>
                                            </p:txEl>
                                          </p:spTgt>
                                        </p:tgtEl>
                                        <p:attrNameLst>
                                          <p:attrName>style.visibility</p:attrName>
                                        </p:attrNameLst>
                                      </p:cBhvr>
                                      <p:to>
                                        <p:strVal val="visible"/>
                                      </p:to>
                                    </p:set>
                                    <p:animEffect transition="in" filter="fade">
                                      <p:cBhvr>
                                        <p:cTn id="11" dur="500"/>
                                        <p:tgtEl>
                                          <p:spTgt spid="20">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500"/>
                                        <p:tgtEl>
                                          <p:spTgt spid="19">
                                            <p:txEl>
                                              <p:pRg st="0" end="0"/>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par>
                          <p:cTn id="24" fill="hold">
                            <p:stCondLst>
                              <p:cond delay="7500"/>
                            </p:stCondLst>
                            <p:childTnLst>
                              <p:par>
                                <p:cTn id="25" presetID="10" presetClass="entr" presetSubtype="0"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18" grpId="0"/>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8715" y="2142008"/>
            <a:ext cx="2697678" cy="3046987"/>
          </a:xfrm>
          <a:prstGeom prst="rect">
            <a:avLst/>
          </a:prstGeom>
          <a:noFill/>
        </p:spPr>
        <p:txBody>
          <a:bodyPr wrap="square" rtlCol="0">
            <a:spAutoFit/>
          </a:bodyPr>
          <a:lstStyle/>
          <a:p>
            <a:pPr marL="171450" indent="-171450">
              <a:buFont typeface="Arial"/>
              <a:buChar char="•"/>
            </a:pPr>
            <a:r>
              <a:rPr lang="en-GB" sz="1200" dirty="0">
                <a:solidFill>
                  <a:srgbClr val="7F7F7F"/>
                </a:solidFill>
                <a:latin typeface="Arial"/>
                <a:cs typeface="Arial"/>
              </a:rPr>
              <a:t>Never ever dry brush.</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Wear a respirator if the job will create dust or fumes.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Don’t eat, drink or smoke on the job.</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Keep hands away from your face while you are working.</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Wash hands and face thoroughly before eating and when leaving work.</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Report any symptoms of ill-health.</a:t>
            </a:r>
          </a:p>
        </p:txBody>
      </p:sp>
      <p:sp>
        <p:nvSpPr>
          <p:cNvPr id="16" name="TextBox 15"/>
          <p:cNvSpPr txBox="1"/>
          <p:nvPr/>
        </p:nvSpPr>
        <p:spPr>
          <a:xfrm>
            <a:off x="3423459" y="2145691"/>
            <a:ext cx="2533996" cy="4893646"/>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Follow the risk assessment and method statement.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Use dust suppression methods to reduce the amount of dust generated wherever possible, e.g. wet working and local exhaust ventilation systems.</a:t>
            </a:r>
          </a:p>
          <a:p>
            <a:pPr marL="171450" lvl="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Keep work areas clean and tidy and use a vacuum.</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Remove unnecessary equipment/material that may get contaminated.</a:t>
            </a:r>
          </a:p>
          <a:p>
            <a:pPr marL="17145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Wear your PPE as directed. Wear gloves when handling lead. Remove overalls before you leave the worksite and enter the tea room.</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pPr lvl="0"/>
            <a:endParaRPr lang="en-GB" sz="1200" dirty="0">
              <a:solidFill>
                <a:srgbClr val="7F7F7F"/>
              </a:solidFill>
              <a:latin typeface="Arial"/>
              <a:cs typeface="Arial"/>
            </a:endParaRPr>
          </a:p>
        </p:txBody>
      </p:sp>
      <p:pic>
        <p:nvPicPr>
          <p:cNvPr id="6" name="Picture 5" descr="What do you need to do-0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9257" y="1460845"/>
            <a:ext cx="6044386" cy="606572"/>
          </a:xfrm>
          <a:prstGeom prst="rect">
            <a:avLst/>
          </a:prstGeom>
        </p:spPr>
      </p:pic>
      <p:pic>
        <p:nvPicPr>
          <p:cNvPr id="13" name="Picture 12"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21" name="Picture 20"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sp>
        <p:nvSpPr>
          <p:cNvPr id="20" name="TextBox 19"/>
          <p:cNvSpPr txBox="1"/>
          <p:nvPr/>
        </p:nvSpPr>
        <p:spPr>
          <a:xfrm>
            <a:off x="455431" y="3584427"/>
            <a:ext cx="2880636" cy="276999"/>
          </a:xfrm>
          <a:prstGeom prst="rect">
            <a:avLst/>
          </a:prstGeom>
          <a:noFill/>
        </p:spPr>
        <p:txBody>
          <a:bodyPr wrap="square" rtlCol="0">
            <a:spAutoFit/>
          </a:bodyPr>
          <a:lstStyle/>
          <a:p>
            <a:pPr algn="ctr"/>
            <a:r>
              <a:rPr lang="en-GB" sz="1200" b="1" dirty="0">
                <a:solidFill>
                  <a:schemeClr val="bg1"/>
                </a:solidFill>
                <a:latin typeface="Arial"/>
                <a:cs typeface="Arial"/>
              </a:rPr>
              <a:t>Good practice picture required</a:t>
            </a:r>
            <a:endParaRPr lang="en-US" sz="1200" dirty="0">
              <a:solidFill>
                <a:schemeClr val="bg1"/>
              </a:solidFill>
              <a:latin typeface="Arial"/>
              <a:cs typeface="Arial"/>
            </a:endParaRPr>
          </a:p>
        </p:txBody>
      </p:sp>
      <p:pic>
        <p:nvPicPr>
          <p:cNvPr id="19" name="Picture 18" descr="Lead paint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17" name="Picture 16" descr="Lead good 2.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11051" y="2204865"/>
            <a:ext cx="2946288" cy="2232247"/>
          </a:xfrm>
          <a:prstGeom prst="rect">
            <a:avLst/>
          </a:prstGeom>
        </p:spPr>
      </p:pic>
      <p:pic>
        <p:nvPicPr>
          <p:cNvPr id="15" name="Picture 14">
            <a:extLst>
              <a:ext uri="{FF2B5EF4-FFF2-40B4-BE49-F238E27FC236}">
                <a16:creationId xmlns:a16="http://schemas.microsoft.com/office/drawing/2014/main" id="{2FE5A3C3-920B-4E7F-87E5-05444909CE9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2" name="Picture 21" descr="pasted image 146x67.png">
            <a:extLst>
              <a:ext uri="{FF2B5EF4-FFF2-40B4-BE49-F238E27FC236}">
                <a16:creationId xmlns:a16="http://schemas.microsoft.com/office/drawing/2014/main" id="{B93D497E-470F-40FF-A7F2-E877E5023B8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9051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6">
                                            <p:txEl>
                                              <p:pRg st="2" end="2"/>
                                            </p:txEl>
                                          </p:spTgt>
                                        </p:tgtEl>
                                        <p:attrNameLst>
                                          <p:attrName>style.visibility</p:attrName>
                                        </p:attrNameLst>
                                      </p:cBhvr>
                                      <p:to>
                                        <p:strVal val="visible"/>
                                      </p:to>
                                    </p:set>
                                    <p:animEffect transition="in" filter="fade">
                                      <p:cBhvr>
                                        <p:cTn id="11" dur="500"/>
                                        <p:tgtEl>
                                          <p:spTgt spid="16">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6">
                                            <p:txEl>
                                              <p:pRg st="6" end="6"/>
                                            </p:txEl>
                                          </p:spTgt>
                                        </p:tgtEl>
                                        <p:attrNameLst>
                                          <p:attrName>style.visibility</p:attrName>
                                        </p:attrNameLst>
                                      </p:cBhvr>
                                      <p:to>
                                        <p:strVal val="visible"/>
                                      </p:to>
                                    </p:set>
                                    <p:animEffect transition="in" filter="fade">
                                      <p:cBhvr>
                                        <p:cTn id="19" dur="500"/>
                                        <p:tgtEl>
                                          <p:spTgt spid="16">
                                            <p:txEl>
                                              <p:pRg st="6" end="6"/>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par>
                          <p:cTn id="28" fill="hold">
                            <p:stCondLst>
                              <p:cond delay="9000"/>
                            </p:stCondLst>
                            <p:childTnLst>
                              <p:par>
                                <p:cTn id="29" presetID="10" presetClass="entr" presetSubtype="0" fill="hold" grpId="0" nodeType="afterEffect">
                                  <p:stCondLst>
                                    <p:cond delay="100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fade">
                                      <p:cBhvr>
                                        <p:cTn id="31" dur="500"/>
                                        <p:tgtEl>
                                          <p:spTgt spid="18">
                                            <p:txEl>
                                              <p:pRg st="2" end="2"/>
                                            </p:txEl>
                                          </p:spTgt>
                                        </p:tgtEl>
                                      </p:cBhvr>
                                    </p:animEffect>
                                  </p:childTnLst>
                                </p:cTn>
                              </p:par>
                            </p:childTnLst>
                          </p:cTn>
                        </p:par>
                        <p:par>
                          <p:cTn id="32" fill="hold">
                            <p:stCondLst>
                              <p:cond delay="10500"/>
                            </p:stCondLst>
                            <p:childTnLst>
                              <p:par>
                                <p:cTn id="33" presetID="10" presetClass="entr" presetSubtype="0" fill="hold" grpId="0" nodeType="afterEffect">
                                  <p:stCondLst>
                                    <p:cond delay="100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500"/>
                                        <p:tgtEl>
                                          <p:spTgt spid="18">
                                            <p:txEl>
                                              <p:pRg st="4" end="4"/>
                                            </p:txEl>
                                          </p:spTgt>
                                        </p:tgtEl>
                                      </p:cBhvr>
                                    </p:animEffect>
                                  </p:childTnLst>
                                </p:cTn>
                              </p:par>
                            </p:childTnLst>
                          </p:cTn>
                        </p:par>
                        <p:par>
                          <p:cTn id="36" fill="hold">
                            <p:stCondLst>
                              <p:cond delay="12000"/>
                            </p:stCondLst>
                            <p:childTnLst>
                              <p:par>
                                <p:cTn id="37" presetID="10" presetClass="entr" presetSubtype="0" fill="hold" grpId="0" nodeType="afterEffect">
                                  <p:stCondLst>
                                    <p:cond delay="1000"/>
                                  </p:stCondLst>
                                  <p:childTnLst>
                                    <p:set>
                                      <p:cBhvr>
                                        <p:cTn id="38" dur="1" fill="hold">
                                          <p:stCondLst>
                                            <p:cond delay="0"/>
                                          </p:stCondLst>
                                        </p:cTn>
                                        <p:tgtEl>
                                          <p:spTgt spid="18">
                                            <p:txEl>
                                              <p:pRg st="6" end="6"/>
                                            </p:txEl>
                                          </p:spTgt>
                                        </p:tgtEl>
                                        <p:attrNameLst>
                                          <p:attrName>style.visibility</p:attrName>
                                        </p:attrNameLst>
                                      </p:cBhvr>
                                      <p:to>
                                        <p:strVal val="visible"/>
                                      </p:to>
                                    </p:set>
                                    <p:animEffect transition="in" filter="fade">
                                      <p:cBhvr>
                                        <p:cTn id="39" dur="500"/>
                                        <p:tgtEl>
                                          <p:spTgt spid="18">
                                            <p:txEl>
                                              <p:pRg st="6" end="6"/>
                                            </p:txEl>
                                          </p:spTgt>
                                        </p:tgtEl>
                                      </p:cBhvr>
                                    </p:animEffect>
                                  </p:childTnLst>
                                </p:cTn>
                              </p:par>
                            </p:childTnLst>
                          </p:cTn>
                        </p:par>
                        <p:par>
                          <p:cTn id="40" fill="hold">
                            <p:stCondLst>
                              <p:cond delay="13500"/>
                            </p:stCondLst>
                            <p:childTnLst>
                              <p:par>
                                <p:cTn id="41" presetID="10" presetClass="entr" presetSubtype="0" fill="hold" grpId="0" nodeType="afterEffect">
                                  <p:stCondLst>
                                    <p:cond delay="1000"/>
                                  </p:stCondLst>
                                  <p:childTnLst>
                                    <p:set>
                                      <p:cBhvr>
                                        <p:cTn id="42" dur="1" fill="hold">
                                          <p:stCondLst>
                                            <p:cond delay="0"/>
                                          </p:stCondLst>
                                        </p:cTn>
                                        <p:tgtEl>
                                          <p:spTgt spid="18">
                                            <p:txEl>
                                              <p:pRg st="8" end="8"/>
                                            </p:txEl>
                                          </p:spTgt>
                                        </p:tgtEl>
                                        <p:attrNameLst>
                                          <p:attrName>style.visibility</p:attrName>
                                        </p:attrNameLst>
                                      </p:cBhvr>
                                      <p:to>
                                        <p:strVal val="visible"/>
                                      </p:to>
                                    </p:set>
                                    <p:animEffect transition="in" filter="fade">
                                      <p:cBhvr>
                                        <p:cTn id="43" dur="500"/>
                                        <p:tgtEl>
                                          <p:spTgt spid="18">
                                            <p:txEl>
                                              <p:pRg st="8" end="8"/>
                                            </p:txEl>
                                          </p:spTgt>
                                        </p:tgtEl>
                                      </p:cBhvr>
                                    </p:animEffect>
                                  </p:childTnLst>
                                </p:cTn>
                              </p:par>
                            </p:childTnLst>
                          </p:cTn>
                        </p:par>
                        <p:par>
                          <p:cTn id="44" fill="hold">
                            <p:stCondLst>
                              <p:cond delay="15000"/>
                            </p:stCondLst>
                            <p:childTnLst>
                              <p:par>
                                <p:cTn id="45" presetID="10" presetClass="entr" presetSubtype="0" fill="hold" grpId="0" nodeType="afterEffect">
                                  <p:stCondLst>
                                    <p:cond delay="1000"/>
                                  </p:stCondLst>
                                  <p:childTnLst>
                                    <p:set>
                                      <p:cBhvr>
                                        <p:cTn id="46" dur="1" fill="hold">
                                          <p:stCondLst>
                                            <p:cond delay="0"/>
                                          </p:stCondLst>
                                        </p:cTn>
                                        <p:tgtEl>
                                          <p:spTgt spid="18">
                                            <p:txEl>
                                              <p:pRg st="10" end="10"/>
                                            </p:txEl>
                                          </p:spTgt>
                                        </p:tgtEl>
                                        <p:attrNameLst>
                                          <p:attrName>style.visibility</p:attrName>
                                        </p:attrNameLst>
                                      </p:cBhvr>
                                      <p:to>
                                        <p:strVal val="visible"/>
                                      </p:to>
                                    </p:set>
                                    <p:animEffect transition="in" filter="fade">
                                      <p:cBhvr>
                                        <p:cTn id="47" dur="500"/>
                                        <p:tgtEl>
                                          <p:spTgt spid="18">
                                            <p:txEl>
                                              <p:pRg st="10" end="10"/>
                                            </p:txEl>
                                          </p:spTgt>
                                        </p:tgtEl>
                                      </p:cBhvr>
                                    </p:animEffect>
                                  </p:childTnLst>
                                </p:cTn>
                              </p:par>
                            </p:childTnLst>
                          </p:cTn>
                        </p:par>
                        <p:par>
                          <p:cTn id="48" fill="hold">
                            <p:stCondLst>
                              <p:cond delay="16500"/>
                            </p:stCondLst>
                            <p:childTnLst>
                              <p:par>
                                <p:cTn id="49" presetID="10" presetClass="entr" presetSubtype="0" fill="hold" nodeType="afterEffect">
                                  <p:stCondLst>
                                    <p:cond delay="10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50734" y="2152764"/>
            <a:ext cx="5152184" cy="4154983"/>
          </a:xfrm>
          <a:prstGeom prst="rect">
            <a:avLst/>
          </a:prstGeom>
          <a:noFill/>
        </p:spPr>
        <p:txBody>
          <a:bodyPr wrap="square" rtlCol="0">
            <a:spAutoFit/>
          </a:bodyPr>
          <a:lstStyle/>
          <a:p>
            <a:pPr lvl="0"/>
            <a:r>
              <a:rPr lang="en-GB" sz="1600" b="1" dirty="0">
                <a:solidFill>
                  <a:srgbClr val="7F7F7F"/>
                </a:solidFill>
                <a:latin typeface="Arial"/>
                <a:cs typeface="Arial"/>
              </a:rPr>
              <a:t>3</a:t>
            </a:r>
          </a:p>
          <a:p>
            <a:pPr lvl="0"/>
            <a:r>
              <a:rPr lang="en-GB" sz="1600" dirty="0">
                <a:solidFill>
                  <a:srgbClr val="7F7F7F"/>
                </a:solidFill>
                <a:latin typeface="Arial"/>
                <a:cs typeface="Arial"/>
              </a:rPr>
              <a:t>Do you have everything you need to protect yourself?</a:t>
            </a:r>
          </a:p>
          <a:p>
            <a:pPr lvl="0"/>
            <a:endParaRPr lang="en-GB" sz="16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Ensure you understand and follow the risk assessment. </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Make use of the control measures outlined in the risk assessment, for example dust suppression methods such as wet working and local exhaust ventilation systems.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Use your PPE, such as gloves and overalls, as directed. Use your respirator as directed.</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Keep to safe working methods, e.g. keep work areas clean and tidy and use a vacuum, not a dry brush.</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Maintain careful personal hygiene by keeping hands away from your face when working; washing before eating or leaving work; and     never eating, smoking or drinking on the job. </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Tell your supervisor about any                                                                 ill-health symptoms.</a:t>
            </a:r>
          </a:p>
        </p:txBody>
      </p:sp>
      <p:sp>
        <p:nvSpPr>
          <p:cNvPr id="16" name="TextBox 15"/>
          <p:cNvSpPr txBox="1"/>
          <p:nvPr/>
        </p:nvSpPr>
        <p:spPr>
          <a:xfrm>
            <a:off x="2099734" y="2156446"/>
            <a:ext cx="1515201" cy="3170098"/>
          </a:xfrm>
          <a:prstGeom prst="rect">
            <a:avLst/>
          </a:prstGeom>
          <a:noFill/>
        </p:spPr>
        <p:txBody>
          <a:bodyPr wrap="square" rtlCol="0">
            <a:spAutoFit/>
          </a:bodyPr>
          <a:lstStyle/>
          <a:p>
            <a:pPr lvl="0"/>
            <a:r>
              <a:rPr lang="en-GB" sz="1600" b="1" dirty="0">
                <a:solidFill>
                  <a:srgbClr val="7F7F7F"/>
                </a:solidFill>
                <a:latin typeface="Arial"/>
                <a:cs typeface="Arial"/>
              </a:rPr>
              <a:t>2</a:t>
            </a:r>
          </a:p>
          <a:p>
            <a:pPr lvl="0"/>
            <a:r>
              <a:rPr lang="en-GB" sz="1600" dirty="0">
                <a:solidFill>
                  <a:srgbClr val="7F7F7F"/>
                </a:solidFill>
                <a:latin typeface="Arial"/>
                <a:cs typeface="Arial"/>
              </a:rPr>
              <a:t>How can lead get into your body?</a:t>
            </a:r>
          </a:p>
          <a:p>
            <a:pPr lvl="0"/>
            <a:endParaRPr lang="en-GB" sz="1600" dirty="0">
              <a:solidFill>
                <a:srgbClr val="7F7F7F"/>
              </a:solidFill>
              <a:latin typeface="Arial"/>
              <a:cs typeface="Arial"/>
            </a:endParaRPr>
          </a:p>
          <a:p>
            <a:pPr lvl="0"/>
            <a:r>
              <a:rPr lang="en-GB" sz="1200" dirty="0">
                <a:solidFill>
                  <a:srgbClr val="7F7F7F"/>
                </a:solidFill>
                <a:latin typeface="Arial"/>
                <a:cs typeface="Arial"/>
              </a:rPr>
              <a:t>Lead gets into the body through breathing in dust or fumes, or accidental ingestion for example through eating with dirty hands or hand-to-mouth transfer.</a:t>
            </a:r>
          </a:p>
        </p:txBody>
      </p:sp>
      <p:sp>
        <p:nvSpPr>
          <p:cNvPr id="17" name="TextBox 16"/>
          <p:cNvSpPr txBox="1"/>
          <p:nvPr/>
        </p:nvSpPr>
        <p:spPr>
          <a:xfrm>
            <a:off x="409258" y="2152764"/>
            <a:ext cx="1690476" cy="3354764"/>
          </a:xfrm>
          <a:prstGeom prst="rect">
            <a:avLst/>
          </a:prstGeom>
          <a:noFill/>
        </p:spPr>
        <p:txBody>
          <a:bodyPr wrap="square" rtlCol="0">
            <a:spAutoFit/>
          </a:bodyPr>
          <a:lstStyle/>
          <a:p>
            <a:pPr lvl="0"/>
            <a:r>
              <a:rPr lang="en-GB" sz="1600" b="1" dirty="0">
                <a:solidFill>
                  <a:srgbClr val="7F7F7F"/>
                </a:solidFill>
                <a:latin typeface="Arial"/>
                <a:cs typeface="Arial"/>
              </a:rPr>
              <a:t>1</a:t>
            </a:r>
          </a:p>
          <a:p>
            <a:pPr lvl="0"/>
            <a:r>
              <a:rPr lang="en-GB" sz="1600" dirty="0">
                <a:solidFill>
                  <a:srgbClr val="7F7F7F"/>
                </a:solidFill>
                <a:latin typeface="Arial"/>
                <a:cs typeface="Arial"/>
              </a:rPr>
              <a:t>What are the symptoms of lead poisoning?</a:t>
            </a:r>
          </a:p>
          <a:p>
            <a:pPr lvl="0"/>
            <a:endParaRPr lang="en-GB" sz="16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Stomach pain, constipation and vomiting.</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Headaches, tiredness and irritability.</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Anaemia.</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Loss of weight.</a:t>
            </a:r>
            <a:endParaRPr lang="en-GB" sz="1600" dirty="0">
              <a:solidFill>
                <a:srgbClr val="7F7F7F"/>
              </a:solidFill>
              <a:latin typeface="Arial"/>
              <a:cs typeface="Arial"/>
            </a:endParaRPr>
          </a:p>
        </p:txBody>
      </p:sp>
      <p:pic>
        <p:nvPicPr>
          <p:cNvPr id="13" name="Picture 12"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5" name="Picture 14"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9" name="Picture 18" descr="Lead paint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 name="Picture 1" descr="Lead paint recap-16.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9257" y="1460845"/>
            <a:ext cx="7016730" cy="691919"/>
          </a:xfrm>
          <a:prstGeom prst="rect">
            <a:avLst/>
          </a:prstGeom>
        </p:spPr>
      </p:pic>
      <p:pic>
        <p:nvPicPr>
          <p:cNvPr id="20" name="Picture 19">
            <a:extLst>
              <a:ext uri="{FF2B5EF4-FFF2-40B4-BE49-F238E27FC236}">
                <a16:creationId xmlns:a16="http://schemas.microsoft.com/office/drawing/2014/main" id="{A379BC4E-4899-4A34-B13F-68ECFD978A1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8835E0D2-D59B-49BF-B9C6-B7BE1F0AE67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95336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fade">
                                      <p:cBhvr>
                                        <p:cTn id="15" dur="500"/>
                                        <p:tgtEl>
                                          <p:spTgt spid="17">
                                            <p:txEl>
                                              <p:pRg st="3" end="3"/>
                                            </p:txEl>
                                          </p:spTgt>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17">
                                            <p:txEl>
                                              <p:pRg st="5" end="5"/>
                                            </p:txEl>
                                          </p:spTgt>
                                        </p:tgtEl>
                                        <p:attrNameLst>
                                          <p:attrName>style.visibility</p:attrName>
                                        </p:attrNameLst>
                                      </p:cBhvr>
                                      <p:to>
                                        <p:strVal val="visible"/>
                                      </p:to>
                                    </p:set>
                                    <p:animEffect transition="in" filter="fade">
                                      <p:cBhvr>
                                        <p:cTn id="19" dur="500"/>
                                        <p:tgtEl>
                                          <p:spTgt spid="17">
                                            <p:txEl>
                                              <p:pRg st="5" end="5"/>
                                            </p:txEl>
                                          </p:spTgt>
                                        </p:tgtEl>
                                      </p:cBhvr>
                                    </p:animEffect>
                                  </p:childTnLst>
                                </p:cTn>
                              </p:par>
                            </p:childTnLst>
                          </p:cTn>
                        </p:par>
                        <p:par>
                          <p:cTn id="20" fill="hold">
                            <p:stCondLst>
                              <p:cond delay="5000"/>
                            </p:stCondLst>
                            <p:childTnLst>
                              <p:par>
                                <p:cTn id="21" presetID="10" presetClass="entr" presetSubtype="0" fill="hold" grpId="0" nodeType="afterEffect">
                                  <p:stCondLst>
                                    <p:cond delay="1000"/>
                                  </p:stCondLst>
                                  <p:childTnLst>
                                    <p:set>
                                      <p:cBhvr>
                                        <p:cTn id="22" dur="1" fill="hold">
                                          <p:stCondLst>
                                            <p:cond delay="0"/>
                                          </p:stCondLst>
                                        </p:cTn>
                                        <p:tgtEl>
                                          <p:spTgt spid="17">
                                            <p:txEl>
                                              <p:pRg st="7" end="7"/>
                                            </p:txEl>
                                          </p:spTgt>
                                        </p:tgtEl>
                                        <p:attrNameLst>
                                          <p:attrName>style.visibility</p:attrName>
                                        </p:attrNameLst>
                                      </p:cBhvr>
                                      <p:to>
                                        <p:strVal val="visible"/>
                                      </p:to>
                                    </p:set>
                                    <p:animEffect transition="in" filter="fade">
                                      <p:cBhvr>
                                        <p:cTn id="23" dur="500"/>
                                        <p:tgtEl>
                                          <p:spTgt spid="17">
                                            <p:txEl>
                                              <p:pRg st="7" end="7"/>
                                            </p:txEl>
                                          </p:spTgt>
                                        </p:tgtEl>
                                      </p:cBhvr>
                                    </p:animEffect>
                                  </p:childTnLst>
                                </p:cTn>
                              </p:par>
                            </p:childTnLst>
                          </p:cTn>
                        </p:par>
                        <p:par>
                          <p:cTn id="24" fill="hold">
                            <p:stCondLst>
                              <p:cond delay="6500"/>
                            </p:stCondLst>
                            <p:childTnLst>
                              <p:par>
                                <p:cTn id="25" presetID="10" presetClass="entr" presetSubtype="0" fill="hold" grpId="0" nodeType="afterEffect">
                                  <p:stCondLst>
                                    <p:cond delay="1000"/>
                                  </p:stCondLst>
                                  <p:childTnLst>
                                    <p:set>
                                      <p:cBhvr>
                                        <p:cTn id="26" dur="1" fill="hold">
                                          <p:stCondLst>
                                            <p:cond delay="0"/>
                                          </p:stCondLst>
                                        </p:cTn>
                                        <p:tgtEl>
                                          <p:spTgt spid="17">
                                            <p:txEl>
                                              <p:pRg st="9" end="9"/>
                                            </p:txEl>
                                          </p:spTgt>
                                        </p:tgtEl>
                                        <p:attrNameLst>
                                          <p:attrName>style.visibility</p:attrName>
                                        </p:attrNameLst>
                                      </p:cBhvr>
                                      <p:to>
                                        <p:strVal val="visible"/>
                                      </p:to>
                                    </p:set>
                                    <p:animEffect transition="in" filter="fade">
                                      <p:cBhvr>
                                        <p:cTn id="27" dur="500"/>
                                        <p:tgtEl>
                                          <p:spTgt spid="17">
                                            <p:txEl>
                                              <p:pRg st="9" end="9"/>
                                            </p:txEl>
                                          </p:spTgt>
                                        </p:tgtEl>
                                      </p:cBhvr>
                                    </p:animEffect>
                                  </p:childTnLst>
                                </p:cTn>
                              </p:par>
                            </p:childTnLst>
                          </p:cTn>
                        </p:par>
                        <p:par>
                          <p:cTn id="28" fill="hold">
                            <p:stCondLst>
                              <p:cond delay="8000"/>
                            </p:stCondLst>
                            <p:childTnLst>
                              <p:par>
                                <p:cTn id="29" presetID="10" presetClass="entr" presetSubtype="0" fill="hold" grpId="0" nodeType="afterEffect">
                                  <p:stCondLst>
                                    <p:cond delay="100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par>
                          <p:cTn id="32" fill="hold">
                            <p:stCondLst>
                              <p:cond delay="9500"/>
                            </p:stCondLst>
                            <p:childTnLst>
                              <p:par>
                                <p:cTn id="33" presetID="10" presetClass="entr" presetSubtype="0" fill="hold" grpId="0" nodeType="after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fade">
                                      <p:cBhvr>
                                        <p:cTn id="35" dur="500"/>
                                        <p:tgtEl>
                                          <p:spTgt spid="16">
                                            <p:txEl>
                                              <p:pRg st="1" end="1"/>
                                            </p:txEl>
                                          </p:spTgt>
                                        </p:tgtEl>
                                      </p:cBhvr>
                                    </p:animEffect>
                                  </p:childTnLst>
                                </p:cTn>
                              </p:par>
                            </p:childTnLst>
                          </p:cTn>
                        </p:par>
                        <p:par>
                          <p:cTn id="36" fill="hold">
                            <p:stCondLst>
                              <p:cond delay="10000"/>
                            </p:stCondLst>
                            <p:childTnLst>
                              <p:par>
                                <p:cTn id="37" presetID="10" presetClass="entr" presetSubtype="0" fill="hold" grpId="0" nodeType="afterEffect">
                                  <p:stCondLst>
                                    <p:cond delay="1000"/>
                                  </p:stCondLst>
                                  <p:childTnLst>
                                    <p:set>
                                      <p:cBhvr>
                                        <p:cTn id="38" dur="1" fill="hold">
                                          <p:stCondLst>
                                            <p:cond delay="0"/>
                                          </p:stCondLst>
                                        </p:cTn>
                                        <p:tgtEl>
                                          <p:spTgt spid="16">
                                            <p:txEl>
                                              <p:pRg st="3" end="3"/>
                                            </p:txEl>
                                          </p:spTgt>
                                        </p:tgtEl>
                                        <p:attrNameLst>
                                          <p:attrName>style.visibility</p:attrName>
                                        </p:attrNameLst>
                                      </p:cBhvr>
                                      <p:to>
                                        <p:strVal val="visible"/>
                                      </p:to>
                                    </p:set>
                                    <p:animEffect transition="in" filter="fade">
                                      <p:cBhvr>
                                        <p:cTn id="39" dur="500"/>
                                        <p:tgtEl>
                                          <p:spTgt spid="16">
                                            <p:txEl>
                                              <p:pRg st="3" end="3"/>
                                            </p:txEl>
                                          </p:spTgt>
                                        </p:tgtEl>
                                      </p:cBhvr>
                                    </p:animEffect>
                                  </p:childTnLst>
                                </p:cTn>
                              </p:par>
                            </p:childTnLst>
                          </p:cTn>
                        </p:par>
                        <p:par>
                          <p:cTn id="40" fill="hold">
                            <p:stCondLst>
                              <p:cond delay="11500"/>
                            </p:stCondLst>
                            <p:childTnLst>
                              <p:par>
                                <p:cTn id="41" presetID="10" presetClass="entr" presetSubtype="0" fill="hold" grpId="0" nodeType="afterEffect">
                                  <p:stCondLst>
                                    <p:cond delay="100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fade">
                                      <p:cBhvr>
                                        <p:cTn id="43" dur="500"/>
                                        <p:tgtEl>
                                          <p:spTgt spid="18">
                                            <p:txEl>
                                              <p:pRg st="0" end="0"/>
                                            </p:txEl>
                                          </p:spTgt>
                                        </p:tgtEl>
                                      </p:cBhvr>
                                    </p:animEffect>
                                  </p:childTnLst>
                                </p:cTn>
                              </p:par>
                            </p:childTnLst>
                          </p:cTn>
                        </p:par>
                        <p:par>
                          <p:cTn id="44" fill="hold">
                            <p:stCondLst>
                              <p:cond delay="13000"/>
                            </p:stCondLst>
                            <p:childTnLst>
                              <p:par>
                                <p:cTn id="45" presetID="10" presetClass="entr" presetSubtype="0" fill="hold" grpId="0" nodeType="afterEffect">
                                  <p:stCondLst>
                                    <p:cond delay="0"/>
                                  </p:stCondLst>
                                  <p:childTnLst>
                                    <p:set>
                                      <p:cBhvr>
                                        <p:cTn id="46" dur="1" fill="hold">
                                          <p:stCondLst>
                                            <p:cond delay="0"/>
                                          </p:stCondLst>
                                        </p:cTn>
                                        <p:tgtEl>
                                          <p:spTgt spid="18">
                                            <p:txEl>
                                              <p:pRg st="1" end="1"/>
                                            </p:txEl>
                                          </p:spTgt>
                                        </p:tgtEl>
                                        <p:attrNameLst>
                                          <p:attrName>style.visibility</p:attrName>
                                        </p:attrNameLst>
                                      </p:cBhvr>
                                      <p:to>
                                        <p:strVal val="visible"/>
                                      </p:to>
                                    </p:set>
                                    <p:animEffect transition="in" filter="fade">
                                      <p:cBhvr>
                                        <p:cTn id="47" dur="500"/>
                                        <p:tgtEl>
                                          <p:spTgt spid="18">
                                            <p:txEl>
                                              <p:pRg st="1" end="1"/>
                                            </p:txEl>
                                          </p:spTgt>
                                        </p:tgtEl>
                                      </p:cBhvr>
                                    </p:animEffect>
                                  </p:childTnLst>
                                </p:cTn>
                              </p:par>
                            </p:childTnLst>
                          </p:cTn>
                        </p:par>
                        <p:par>
                          <p:cTn id="48" fill="hold">
                            <p:stCondLst>
                              <p:cond delay="13500"/>
                            </p:stCondLst>
                            <p:childTnLst>
                              <p:par>
                                <p:cTn id="49" presetID="10" presetClass="entr" presetSubtype="0" fill="hold" grpId="0" nodeType="afterEffect">
                                  <p:stCondLst>
                                    <p:cond delay="1000"/>
                                  </p:stCondLst>
                                  <p:childTnLst>
                                    <p:set>
                                      <p:cBhvr>
                                        <p:cTn id="50" dur="1" fill="hold">
                                          <p:stCondLst>
                                            <p:cond delay="0"/>
                                          </p:stCondLst>
                                        </p:cTn>
                                        <p:tgtEl>
                                          <p:spTgt spid="18">
                                            <p:txEl>
                                              <p:pRg st="3" end="3"/>
                                            </p:txEl>
                                          </p:spTgt>
                                        </p:tgtEl>
                                        <p:attrNameLst>
                                          <p:attrName>style.visibility</p:attrName>
                                        </p:attrNameLst>
                                      </p:cBhvr>
                                      <p:to>
                                        <p:strVal val="visible"/>
                                      </p:to>
                                    </p:set>
                                    <p:animEffect transition="in" filter="fade">
                                      <p:cBhvr>
                                        <p:cTn id="51" dur="500"/>
                                        <p:tgtEl>
                                          <p:spTgt spid="18">
                                            <p:txEl>
                                              <p:pRg st="3" end="3"/>
                                            </p:txEl>
                                          </p:spTgt>
                                        </p:tgtEl>
                                      </p:cBhvr>
                                    </p:animEffect>
                                  </p:childTnLst>
                                </p:cTn>
                              </p:par>
                            </p:childTnLst>
                          </p:cTn>
                        </p:par>
                        <p:par>
                          <p:cTn id="52" fill="hold">
                            <p:stCondLst>
                              <p:cond delay="15000"/>
                            </p:stCondLst>
                            <p:childTnLst>
                              <p:par>
                                <p:cTn id="53" presetID="10" presetClass="entr" presetSubtype="0" fill="hold" grpId="0" nodeType="afterEffect">
                                  <p:stCondLst>
                                    <p:cond delay="1000"/>
                                  </p:stCondLst>
                                  <p:childTnLst>
                                    <p:set>
                                      <p:cBhvr>
                                        <p:cTn id="54" dur="1" fill="hold">
                                          <p:stCondLst>
                                            <p:cond delay="0"/>
                                          </p:stCondLst>
                                        </p:cTn>
                                        <p:tgtEl>
                                          <p:spTgt spid="18">
                                            <p:txEl>
                                              <p:pRg st="5" end="5"/>
                                            </p:txEl>
                                          </p:spTgt>
                                        </p:tgtEl>
                                        <p:attrNameLst>
                                          <p:attrName>style.visibility</p:attrName>
                                        </p:attrNameLst>
                                      </p:cBhvr>
                                      <p:to>
                                        <p:strVal val="visible"/>
                                      </p:to>
                                    </p:set>
                                    <p:animEffect transition="in" filter="fade">
                                      <p:cBhvr>
                                        <p:cTn id="55" dur="500"/>
                                        <p:tgtEl>
                                          <p:spTgt spid="18">
                                            <p:txEl>
                                              <p:pRg st="5" end="5"/>
                                            </p:txEl>
                                          </p:spTgt>
                                        </p:tgtEl>
                                      </p:cBhvr>
                                    </p:animEffect>
                                  </p:childTnLst>
                                </p:cTn>
                              </p:par>
                            </p:childTnLst>
                          </p:cTn>
                        </p:par>
                        <p:par>
                          <p:cTn id="56" fill="hold">
                            <p:stCondLst>
                              <p:cond delay="16500"/>
                            </p:stCondLst>
                            <p:childTnLst>
                              <p:par>
                                <p:cTn id="57" presetID="10" presetClass="entr" presetSubtype="0" fill="hold" grpId="0" nodeType="afterEffect">
                                  <p:stCondLst>
                                    <p:cond delay="1000"/>
                                  </p:stCondLst>
                                  <p:childTnLst>
                                    <p:set>
                                      <p:cBhvr>
                                        <p:cTn id="58" dur="1" fill="hold">
                                          <p:stCondLst>
                                            <p:cond delay="0"/>
                                          </p:stCondLst>
                                        </p:cTn>
                                        <p:tgtEl>
                                          <p:spTgt spid="18">
                                            <p:txEl>
                                              <p:pRg st="7" end="7"/>
                                            </p:txEl>
                                          </p:spTgt>
                                        </p:tgtEl>
                                        <p:attrNameLst>
                                          <p:attrName>style.visibility</p:attrName>
                                        </p:attrNameLst>
                                      </p:cBhvr>
                                      <p:to>
                                        <p:strVal val="visible"/>
                                      </p:to>
                                    </p:set>
                                    <p:animEffect transition="in" filter="fade">
                                      <p:cBhvr>
                                        <p:cTn id="59" dur="500"/>
                                        <p:tgtEl>
                                          <p:spTgt spid="18">
                                            <p:txEl>
                                              <p:pRg st="7" end="7"/>
                                            </p:txEl>
                                          </p:spTgt>
                                        </p:tgtEl>
                                      </p:cBhvr>
                                    </p:animEffect>
                                  </p:childTnLst>
                                </p:cTn>
                              </p:par>
                            </p:childTnLst>
                          </p:cTn>
                        </p:par>
                        <p:par>
                          <p:cTn id="60" fill="hold">
                            <p:stCondLst>
                              <p:cond delay="18000"/>
                            </p:stCondLst>
                            <p:childTnLst>
                              <p:par>
                                <p:cTn id="61" presetID="10" presetClass="entr" presetSubtype="0" fill="hold" grpId="0" nodeType="afterEffect">
                                  <p:stCondLst>
                                    <p:cond delay="1000"/>
                                  </p:stCondLst>
                                  <p:childTnLst>
                                    <p:set>
                                      <p:cBhvr>
                                        <p:cTn id="62" dur="1" fill="hold">
                                          <p:stCondLst>
                                            <p:cond delay="0"/>
                                          </p:stCondLst>
                                        </p:cTn>
                                        <p:tgtEl>
                                          <p:spTgt spid="18">
                                            <p:txEl>
                                              <p:pRg st="9" end="9"/>
                                            </p:txEl>
                                          </p:spTgt>
                                        </p:tgtEl>
                                        <p:attrNameLst>
                                          <p:attrName>style.visibility</p:attrName>
                                        </p:attrNameLst>
                                      </p:cBhvr>
                                      <p:to>
                                        <p:strVal val="visible"/>
                                      </p:to>
                                    </p:set>
                                    <p:animEffect transition="in" filter="fade">
                                      <p:cBhvr>
                                        <p:cTn id="63" dur="500"/>
                                        <p:tgtEl>
                                          <p:spTgt spid="18">
                                            <p:txEl>
                                              <p:pRg st="9" end="9"/>
                                            </p:txEl>
                                          </p:spTgt>
                                        </p:tgtEl>
                                      </p:cBhvr>
                                    </p:animEffect>
                                  </p:childTnLst>
                                </p:cTn>
                              </p:par>
                            </p:childTnLst>
                          </p:cTn>
                        </p:par>
                        <p:par>
                          <p:cTn id="64" fill="hold">
                            <p:stCondLst>
                              <p:cond delay="19500"/>
                            </p:stCondLst>
                            <p:childTnLst>
                              <p:par>
                                <p:cTn id="65" presetID="10" presetClass="entr" presetSubtype="0" fill="hold" grpId="0" nodeType="afterEffect">
                                  <p:stCondLst>
                                    <p:cond delay="1000"/>
                                  </p:stCondLst>
                                  <p:childTnLst>
                                    <p:set>
                                      <p:cBhvr>
                                        <p:cTn id="66" dur="1" fill="hold">
                                          <p:stCondLst>
                                            <p:cond delay="0"/>
                                          </p:stCondLst>
                                        </p:cTn>
                                        <p:tgtEl>
                                          <p:spTgt spid="18">
                                            <p:txEl>
                                              <p:pRg st="11" end="11"/>
                                            </p:txEl>
                                          </p:spTgt>
                                        </p:tgtEl>
                                        <p:attrNameLst>
                                          <p:attrName>style.visibility</p:attrName>
                                        </p:attrNameLst>
                                      </p:cBhvr>
                                      <p:to>
                                        <p:strVal val="visible"/>
                                      </p:to>
                                    </p:set>
                                    <p:animEffect transition="in" filter="fade">
                                      <p:cBhvr>
                                        <p:cTn id="67" dur="500"/>
                                        <p:tgtEl>
                                          <p:spTgt spid="18">
                                            <p:txEl>
                                              <p:pRg st="11" end="11"/>
                                            </p:txEl>
                                          </p:spTgt>
                                        </p:tgtEl>
                                      </p:cBhvr>
                                    </p:animEffect>
                                  </p:childTnLst>
                                </p:cTn>
                              </p:par>
                            </p:childTnLst>
                          </p:cTn>
                        </p:par>
                        <p:par>
                          <p:cTn id="68" fill="hold">
                            <p:stCondLst>
                              <p:cond delay="21000"/>
                            </p:stCondLst>
                            <p:childTnLst>
                              <p:par>
                                <p:cTn id="69" presetID="10" presetClass="entr" presetSubtype="0" fill="hold" grpId="0" nodeType="afterEffect">
                                  <p:stCondLst>
                                    <p:cond delay="1000"/>
                                  </p:stCondLst>
                                  <p:childTnLst>
                                    <p:set>
                                      <p:cBhvr>
                                        <p:cTn id="70" dur="1" fill="hold">
                                          <p:stCondLst>
                                            <p:cond delay="0"/>
                                          </p:stCondLst>
                                        </p:cTn>
                                        <p:tgtEl>
                                          <p:spTgt spid="18">
                                            <p:txEl>
                                              <p:pRg st="13" end="13"/>
                                            </p:txEl>
                                          </p:spTgt>
                                        </p:tgtEl>
                                        <p:attrNameLst>
                                          <p:attrName>style.visibility</p:attrName>
                                        </p:attrNameLst>
                                      </p:cBhvr>
                                      <p:to>
                                        <p:strVal val="visible"/>
                                      </p:to>
                                    </p:set>
                                    <p:animEffect transition="in" filter="fade">
                                      <p:cBhvr>
                                        <p:cTn id="71" dur="500"/>
                                        <p:tgtEl>
                                          <p:spTgt spid="18">
                                            <p:txEl>
                                              <p:pRg st="13" end="13"/>
                                            </p:txEl>
                                          </p:spTgt>
                                        </p:tgtEl>
                                      </p:cBhvr>
                                    </p:animEffect>
                                  </p:childTnLst>
                                </p:cTn>
                              </p:par>
                            </p:childTnLst>
                          </p:cTn>
                        </p:par>
                        <p:par>
                          <p:cTn id="72" fill="hold">
                            <p:stCondLst>
                              <p:cond delay="22500"/>
                            </p:stCondLst>
                            <p:childTnLst>
                              <p:par>
                                <p:cTn id="73" presetID="10" presetClass="entr" presetSubtype="0" fill="hold" nodeType="afterEffect">
                                  <p:stCondLst>
                                    <p:cond delay="100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6" grpId="0" build="p"/>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1622</TotalTime>
  <Words>1050</Words>
  <Application>Microsoft Office PowerPoint</Application>
  <PresentationFormat>On-screen Show (4:3)</PresentationFormat>
  <Paragraphs>140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factor design associates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bezzano-griffiths</dc:creator>
  <cp:lastModifiedBy>Lee Burkett</cp:lastModifiedBy>
  <cp:revision>121</cp:revision>
  <dcterms:created xsi:type="dcterms:W3CDTF">2016-01-11T15:09:22Z</dcterms:created>
  <dcterms:modified xsi:type="dcterms:W3CDTF">2021-07-21T23:02:09Z</dcterms:modified>
</cp:coreProperties>
</file>