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68" r:id="rId4"/>
    <p:sldId id="257" r:id="rId5"/>
    <p:sldId id="258" r:id="rId6"/>
    <p:sldId id="260" r:id="rId7"/>
    <p:sldId id="261" r:id="rId8"/>
    <p:sldId id="262" r:id="rId9"/>
    <p:sldId id="263" r:id="rId10"/>
    <p:sldId id="264" r:id="rId11"/>
    <p:sldId id="265" r:id="rId12"/>
    <p:sldId id="266" r:id="rId13"/>
    <p:sldId id="269"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698"/>
    <a:srgbClr val="71B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pic>
        <p:nvPicPr>
          <p:cNvPr id="7" name="Picture 6">
            <a:extLst>
              <a:ext uri="{FF2B5EF4-FFF2-40B4-BE49-F238E27FC236}">
                <a16:creationId xmlns:a16="http://schemas.microsoft.com/office/drawing/2014/main" id="{1E7DB1AB-AEA8-4880-9392-C2B567E986F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176961" y="6177119"/>
            <a:ext cx="1828673" cy="511506"/>
          </a:xfrm>
          <a:prstGeom prst="rect">
            <a:avLst/>
          </a:prstGeom>
        </p:spPr>
      </p:pic>
      <p:pic>
        <p:nvPicPr>
          <p:cNvPr id="8" name="Picture 7" descr="pasted image 146x67.png">
            <a:extLst>
              <a:ext uri="{FF2B5EF4-FFF2-40B4-BE49-F238E27FC236}">
                <a16:creationId xmlns:a16="http://schemas.microsoft.com/office/drawing/2014/main" id="{95642598-969E-4CB4-A396-DC60DDA9CF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1812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70718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79455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132280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422191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A8F2E83-F3B8-BF44-B3E4-D85BE74C29FF}"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113606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A8F2E83-F3B8-BF44-B3E4-D85BE74C29FF}"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22377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A8F2E83-F3B8-BF44-B3E4-D85BE74C29FF}"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41571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F2E83-F3B8-BF44-B3E4-D85BE74C29FF}"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209798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A8F2E83-F3B8-BF44-B3E4-D85BE74C29FF}"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57322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A8F2E83-F3B8-BF44-B3E4-D85BE74C29FF}"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358655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F2E83-F3B8-BF44-B3E4-D85BE74C29FF}" type="datetimeFigureOut">
              <a:rPr lang="en-US" smtClean="0"/>
              <a:t>7/22/2021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CD321-B337-834E-91C4-7FAD31E3AE8B}" type="slidenum">
              <a:rPr lang="en-US" smtClean="0"/>
              <a:t>‹#›</a:t>
            </a:fld>
            <a:endParaRPr lang="en-US"/>
          </a:p>
        </p:txBody>
      </p:sp>
    </p:spTree>
    <p:extLst>
      <p:ext uri="{BB962C8B-B14F-4D97-AF65-F5344CB8AC3E}">
        <p14:creationId xmlns:p14="http://schemas.microsoft.com/office/powerpoint/2010/main" val="216209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1.jpe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3.jpe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6.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15" name="Straight Connector 14"/>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15" descr="HI Standard log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8" name="Picture 7" descr="Wood Dust main bg-08.jp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31599" y="1116638"/>
            <a:ext cx="9251917" cy="4867498"/>
          </a:xfrm>
          <a:prstGeom prst="rect">
            <a:avLst/>
          </a:prstGeom>
        </p:spPr>
      </p:pic>
      <p:sp>
        <p:nvSpPr>
          <p:cNvPr id="18" name="TextBox 17"/>
          <p:cNvSpPr txBox="1"/>
          <p:nvPr/>
        </p:nvSpPr>
        <p:spPr>
          <a:xfrm>
            <a:off x="6133475" y="2508146"/>
            <a:ext cx="2697678" cy="1077218"/>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If you are providing respiratory protection you have, or will arrange face fit testing.</a:t>
            </a:r>
            <a:endParaRPr lang="en-US" sz="1600" dirty="0">
              <a:solidFill>
                <a:srgbClr val="FFFFFF"/>
              </a:solidFill>
              <a:latin typeface="Arial"/>
              <a:cs typeface="Arial"/>
            </a:endParaRPr>
          </a:p>
        </p:txBody>
      </p:sp>
      <p:sp>
        <p:nvSpPr>
          <p:cNvPr id="19" name="TextBox 18"/>
          <p:cNvSpPr txBox="1"/>
          <p:nvPr/>
        </p:nvSpPr>
        <p:spPr>
          <a:xfrm>
            <a:off x="3099755" y="2511828"/>
            <a:ext cx="2750712" cy="1815882"/>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You have undertaken a task specific risk assessment and determined the control measures including a suitable type of respiratory protection.</a:t>
            </a:r>
          </a:p>
        </p:txBody>
      </p:sp>
      <p:sp>
        <p:nvSpPr>
          <p:cNvPr id="21" name="TextBox 20"/>
          <p:cNvSpPr txBox="1"/>
          <p:nvPr/>
        </p:nvSpPr>
        <p:spPr>
          <a:xfrm>
            <a:off x="428357" y="2508146"/>
            <a:ext cx="2484176" cy="1569660"/>
          </a:xfrm>
          <a:prstGeom prst="rect">
            <a:avLst/>
          </a:prstGeom>
          <a:noFill/>
        </p:spPr>
        <p:txBody>
          <a:bodyPr wrap="square" rtlCol="0">
            <a:spAutoFit/>
          </a:bodyPr>
          <a:lstStyle/>
          <a:p>
            <a:pPr marL="171450" indent="-171450">
              <a:buFont typeface="Arial"/>
              <a:buChar char="•"/>
            </a:pPr>
            <a:r>
              <a:rPr lang="en-US" sz="1600" dirty="0">
                <a:solidFill>
                  <a:schemeClr val="bg1"/>
                </a:solidFill>
                <a:latin typeface="Arial"/>
                <a:cs typeface="Arial"/>
              </a:rPr>
              <a:t>As far as possible ensure work is designed to avoid dusty tasks, e.g., by buying in wood pre-cut to the required dimensions.</a:t>
            </a:r>
            <a:endParaRPr lang="en-GB" sz="1600" dirty="0">
              <a:solidFill>
                <a:schemeClr val="bg1"/>
              </a:solidFill>
              <a:latin typeface="Arial"/>
              <a:cs typeface="Arial"/>
            </a:endParaRPr>
          </a:p>
        </p:txBody>
      </p:sp>
      <p:sp>
        <p:nvSpPr>
          <p:cNvPr id="22" name="TextBox 21"/>
          <p:cNvSpPr txBox="1"/>
          <p:nvPr/>
        </p:nvSpPr>
        <p:spPr>
          <a:xfrm>
            <a:off x="371116" y="1403105"/>
            <a:ext cx="6534744" cy="338554"/>
          </a:xfrm>
          <a:prstGeom prst="rect">
            <a:avLst/>
          </a:prstGeom>
          <a:noFill/>
        </p:spPr>
        <p:txBody>
          <a:bodyPr wrap="square" rtlCol="0">
            <a:spAutoFit/>
          </a:bodyPr>
          <a:lstStyle/>
          <a:p>
            <a:r>
              <a:rPr lang="en-GB" sz="1600" b="1" dirty="0">
                <a:solidFill>
                  <a:schemeClr val="bg1">
                    <a:lumMod val="75000"/>
                  </a:schemeClr>
                </a:solidFill>
                <a:latin typeface="Arial"/>
                <a:cs typeface="Arial"/>
              </a:rPr>
              <a:t>IMPORTANT NOTE TO CONSTRUCTION MANAGERS</a:t>
            </a:r>
          </a:p>
        </p:txBody>
      </p:sp>
      <p:pic>
        <p:nvPicPr>
          <p:cNvPr id="23" name="Picture 22"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pic>
        <p:nvPicPr>
          <p:cNvPr id="24" name="Picture 23" descr="Please enure heading-14.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034" y="1741659"/>
            <a:ext cx="8184153" cy="606572"/>
          </a:xfrm>
          <a:prstGeom prst="rect">
            <a:avLst/>
          </a:prstGeom>
        </p:spPr>
      </p:pic>
      <p:pic>
        <p:nvPicPr>
          <p:cNvPr id="26" name="Picture 25"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spTree>
    <p:extLst>
      <p:ext uri="{BB962C8B-B14F-4D97-AF65-F5344CB8AC3E}">
        <p14:creationId xmlns:p14="http://schemas.microsoft.com/office/powerpoint/2010/main" val="327237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20" name="Straight Connector 19"/>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5" name="Picture 14" descr="Wood Dust 8-0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803" y="1116638"/>
            <a:ext cx="9196167" cy="4867498"/>
          </a:xfrm>
          <a:prstGeom prst="rect">
            <a:avLst/>
          </a:prstGeom>
        </p:spPr>
      </p:pic>
      <p:pic>
        <p:nvPicPr>
          <p:cNvPr id="12" name="Picture 11"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pic>
        <p:nvPicPr>
          <p:cNvPr id="11" name="Picture 10"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3" name="Picture 12" descr="Wood Dust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2" name="Picture 1" descr="Wood Dust VS title-09.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9771" y="2336103"/>
            <a:ext cx="3411885" cy="1273198"/>
          </a:xfrm>
          <a:prstGeom prst="rect">
            <a:avLst/>
          </a:prstGeom>
        </p:spPr>
      </p:pic>
    </p:spTree>
    <p:extLst>
      <p:ext uri="{BB962C8B-B14F-4D97-AF65-F5344CB8AC3E}">
        <p14:creationId xmlns:p14="http://schemas.microsoft.com/office/powerpoint/2010/main" val="355771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9257" y="3482478"/>
            <a:ext cx="8432362" cy="584776"/>
          </a:xfrm>
          <a:prstGeom prst="rect">
            <a:avLst/>
          </a:prstGeom>
          <a:noFill/>
        </p:spPr>
        <p:txBody>
          <a:bodyPr wrap="square" rtlCol="0">
            <a:spAutoFit/>
          </a:bodyPr>
          <a:lstStyle/>
          <a:p>
            <a:pPr algn="ctr"/>
            <a:r>
              <a:rPr lang="en-GB" sz="1600" dirty="0">
                <a:solidFill>
                  <a:srgbClr val="7F7F7F"/>
                </a:solidFill>
                <a:latin typeface="Arial"/>
                <a:cs typeface="Arial"/>
              </a:rPr>
              <a:t>Visual standards demonstrate </a:t>
            </a:r>
            <a:r>
              <a:rPr lang="en-GB" sz="1600" i="1" dirty="0">
                <a:solidFill>
                  <a:srgbClr val="7F7F7F"/>
                </a:solidFill>
                <a:latin typeface="Arial"/>
                <a:cs typeface="Arial"/>
              </a:rPr>
              <a:t>‘what good looks like’</a:t>
            </a:r>
            <a:r>
              <a:rPr lang="en-GB" sz="1600" dirty="0">
                <a:solidFill>
                  <a:srgbClr val="7F7F7F"/>
                </a:solidFill>
                <a:latin typeface="Arial"/>
                <a:cs typeface="Arial"/>
              </a:rPr>
              <a:t>.</a:t>
            </a:r>
          </a:p>
          <a:p>
            <a:pPr algn="ctr"/>
            <a:r>
              <a:rPr lang="en-GB" sz="1600" dirty="0">
                <a:solidFill>
                  <a:srgbClr val="7F7F7F"/>
                </a:solidFill>
                <a:latin typeface="Arial"/>
                <a:cs typeface="Arial"/>
              </a:rPr>
              <a:t>They are intended to reinforce expectations of health and safety standards.</a:t>
            </a:r>
          </a:p>
        </p:txBody>
      </p:sp>
      <p:pic>
        <p:nvPicPr>
          <p:cNvPr id="3" name="Picture 2" descr="Good practice text-1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21650" y="2875906"/>
            <a:ext cx="6821652" cy="606572"/>
          </a:xfrm>
          <a:prstGeom prst="rect">
            <a:avLst/>
          </a:prstGeom>
        </p:spPr>
      </p:pic>
      <p:pic>
        <p:nvPicPr>
          <p:cNvPr id="12" name="Picture 1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3" name="Picture 12"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5" name="Picture 14"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16" name="Picture 15">
            <a:extLst>
              <a:ext uri="{FF2B5EF4-FFF2-40B4-BE49-F238E27FC236}">
                <a16:creationId xmlns:a16="http://schemas.microsoft.com/office/drawing/2014/main" id="{54B4C3B1-13BC-412A-AF73-A4F16A41B93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18" name="Picture 17" descr="pasted image 146x67.png">
            <a:extLst>
              <a:ext uri="{FF2B5EF4-FFF2-40B4-BE49-F238E27FC236}">
                <a16:creationId xmlns:a16="http://schemas.microsoft.com/office/drawing/2014/main" id="{8EFE9377-DE9B-4C7B-A328-A8A17D87862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202771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81714" y="2142008"/>
            <a:ext cx="4443092" cy="3416320"/>
          </a:xfrm>
          <a:prstGeom prst="rect">
            <a:avLst/>
          </a:prstGeom>
          <a:noFill/>
        </p:spPr>
        <p:txBody>
          <a:bodyPr wrap="square" rtlCol="0">
            <a:spAutoFit/>
          </a:bodyPr>
          <a:lstStyle/>
          <a:p>
            <a:pPr marL="171450" lvl="0" indent="-171450">
              <a:buFont typeface="Arial"/>
              <a:buChar char="•"/>
            </a:pPr>
            <a:r>
              <a:rPr lang="en-US" sz="1200" dirty="0">
                <a:solidFill>
                  <a:srgbClr val="7F7F7F"/>
                </a:solidFill>
                <a:latin typeface="Arial"/>
                <a:cs typeface="Arial"/>
              </a:rPr>
              <a:t>Power tools are fitted with on-tool extraction to capture dust at source </a:t>
            </a:r>
            <a:r>
              <a:rPr lang="en-GB" sz="1200" dirty="0">
                <a:solidFill>
                  <a:srgbClr val="7F7F7F"/>
                </a:solidFill>
                <a:latin typeface="Arial"/>
                <a:cs typeface="Arial"/>
              </a:rPr>
              <a:t>and/or receive the dust cloud projected into the receptor hood</a:t>
            </a:r>
            <a:r>
              <a:rPr lang="en-US" sz="1200" dirty="0">
                <a:solidFill>
                  <a:srgbClr val="7F7F7F"/>
                </a:solidFill>
                <a:latin typeface="Arial"/>
                <a:cs typeface="Arial"/>
              </a:rPr>
              <a:t>.</a:t>
            </a:r>
          </a:p>
          <a:p>
            <a:pPr lvl="0"/>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RPE is worn for dusty work, as required by the assessment for the task.</a:t>
            </a:r>
          </a:p>
          <a:p>
            <a:pPr marL="171450" lvl="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RPE is checked so that they are suitable for individual workers.</a:t>
            </a:r>
          </a:p>
          <a:p>
            <a:pPr marL="171450" indent="-171450">
              <a:buFont typeface="Arial"/>
              <a:buChar char="•"/>
            </a:pPr>
            <a:endParaRPr lang="en-GB" sz="1200" dirty="0">
              <a:solidFill>
                <a:srgbClr val="7F7F7F"/>
              </a:solidFill>
              <a:latin typeface="Arial"/>
              <a:cs typeface="Arial"/>
            </a:endParaRPr>
          </a:p>
          <a:p>
            <a:endParaRPr lang="en-GB" sz="1000" i="1" dirty="0">
              <a:solidFill>
                <a:srgbClr val="7F7F7F"/>
              </a:solidFill>
              <a:latin typeface="Arial"/>
              <a:cs typeface="Arial"/>
            </a:endParaRPr>
          </a:p>
          <a:p>
            <a:endParaRPr lang="en-GB" sz="1000" i="1" dirty="0">
              <a:solidFill>
                <a:srgbClr val="7F7F7F"/>
              </a:solidFill>
              <a:latin typeface="Arial"/>
              <a:cs typeface="Arial"/>
            </a:endParaRPr>
          </a:p>
          <a:p>
            <a:endParaRPr lang="en-GB" sz="1000" i="1" dirty="0">
              <a:solidFill>
                <a:srgbClr val="7F7F7F"/>
              </a:solidFill>
              <a:latin typeface="Arial"/>
              <a:cs typeface="Arial"/>
            </a:endParaRPr>
          </a:p>
          <a:p>
            <a:endParaRPr lang="en-GB" sz="1000" i="1" dirty="0">
              <a:solidFill>
                <a:srgbClr val="7F7F7F"/>
              </a:solidFill>
              <a:latin typeface="Arial"/>
              <a:cs typeface="Arial"/>
            </a:endParaRPr>
          </a:p>
          <a:p>
            <a:endParaRPr lang="en-GB" sz="1000" i="1" dirty="0">
              <a:solidFill>
                <a:srgbClr val="7F7F7F"/>
              </a:solidFill>
              <a:latin typeface="Arial"/>
              <a:cs typeface="Arial"/>
            </a:endParaRPr>
          </a:p>
          <a:p>
            <a:r>
              <a:rPr lang="en-GB" sz="1000" i="1" dirty="0">
                <a:solidFill>
                  <a:srgbClr val="7F7F7F"/>
                </a:solidFill>
                <a:latin typeface="Arial"/>
                <a:cs typeface="Arial"/>
              </a:rPr>
              <a:t>Picture illustrates chop saw fitted with dust extraction.</a:t>
            </a:r>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p:txBody>
      </p:sp>
      <p:pic>
        <p:nvPicPr>
          <p:cNvPr id="15" name="Picture 14"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6" name="Picture 5" descr="P1020412 Wood Dust pic Chris Keen.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9258" y="2212417"/>
            <a:ext cx="3802702" cy="2589423"/>
          </a:xfrm>
          <a:prstGeom prst="rect">
            <a:avLst/>
          </a:prstGeom>
        </p:spPr>
      </p:pic>
      <p:pic>
        <p:nvPicPr>
          <p:cNvPr id="22" name="Picture 21"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3" name="Picture 12"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2" name="Picture 1" descr="VS title-13.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9258" y="1460845"/>
            <a:ext cx="6681439" cy="606572"/>
          </a:xfrm>
          <a:prstGeom prst="rect">
            <a:avLst/>
          </a:prstGeom>
        </p:spPr>
      </p:pic>
      <p:pic>
        <p:nvPicPr>
          <p:cNvPr id="16" name="Picture 15">
            <a:extLst>
              <a:ext uri="{FF2B5EF4-FFF2-40B4-BE49-F238E27FC236}">
                <a16:creationId xmlns:a16="http://schemas.microsoft.com/office/drawing/2014/main" id="{A0796F4C-C89D-4D94-839E-21EEDE45054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17" name="Picture 16" descr="pasted image 146x67.png">
            <a:extLst>
              <a:ext uri="{FF2B5EF4-FFF2-40B4-BE49-F238E27FC236}">
                <a16:creationId xmlns:a16="http://schemas.microsoft.com/office/drawing/2014/main" id="{30ABCE92-57D9-43AA-86B0-669AD7DFBC70}"/>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6222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8">
                                            <p:txEl>
                                              <p:pRg st="2" end="2"/>
                                            </p:txEl>
                                          </p:spTgt>
                                        </p:tgtEl>
                                        <p:attrNameLst>
                                          <p:attrName>style.visibility</p:attrName>
                                        </p:attrNameLst>
                                      </p:cBhvr>
                                      <p:to>
                                        <p:strVal val="visible"/>
                                      </p:to>
                                    </p:set>
                                    <p:animEffect transition="in" filter="fade">
                                      <p:cBhvr>
                                        <p:cTn id="11" dur="500"/>
                                        <p:tgtEl>
                                          <p:spTgt spid="18">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8">
                                            <p:txEl>
                                              <p:pRg st="4" end="4"/>
                                            </p:txEl>
                                          </p:spTgt>
                                        </p:tgtEl>
                                        <p:attrNameLst>
                                          <p:attrName>style.visibility</p:attrName>
                                        </p:attrNameLst>
                                      </p:cBhvr>
                                      <p:to>
                                        <p:strVal val="visible"/>
                                      </p:to>
                                    </p:set>
                                    <p:animEffect transition="in" filter="fade">
                                      <p:cBhvr>
                                        <p:cTn id="15" dur="500"/>
                                        <p:tgtEl>
                                          <p:spTgt spid="18">
                                            <p:txEl>
                                              <p:pRg st="4" end="4"/>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8">
                                            <p:txEl>
                                              <p:pRg st="11" end="11"/>
                                            </p:txEl>
                                          </p:spTgt>
                                        </p:tgtEl>
                                        <p:attrNameLst>
                                          <p:attrName>style.visibility</p:attrName>
                                        </p:attrNameLst>
                                      </p:cBhvr>
                                      <p:to>
                                        <p:strVal val="visible"/>
                                      </p:to>
                                    </p:set>
                                    <p:animEffect transition="in" filter="fade">
                                      <p:cBhvr>
                                        <p:cTn id="19" dur="500"/>
                                        <p:tgtEl>
                                          <p:spTgt spid="18">
                                            <p:txEl>
                                              <p:pRg st="11" end="11"/>
                                            </p:txEl>
                                          </p:spTgt>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81714" y="2142008"/>
            <a:ext cx="4443092" cy="3170098"/>
          </a:xfrm>
          <a:prstGeom prst="rect">
            <a:avLst/>
          </a:prstGeom>
          <a:noFill/>
        </p:spPr>
        <p:txBody>
          <a:bodyPr wrap="square" rtlCol="0">
            <a:spAutoFit/>
          </a:bodyPr>
          <a:lstStyle/>
          <a:p>
            <a:pPr marL="171450" indent="-171450">
              <a:buFont typeface="Arial"/>
              <a:buChar char="•"/>
            </a:pPr>
            <a:r>
              <a:rPr lang="en-US" sz="1200" dirty="0">
                <a:solidFill>
                  <a:srgbClr val="7F7F7F"/>
                </a:solidFill>
                <a:latin typeface="Arial"/>
                <a:cs typeface="Arial"/>
              </a:rPr>
              <a:t>Vacuum cleaners are used to clean up, not sweeping brushes.</a:t>
            </a:r>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a:p>
            <a:pPr marL="171450" indent="-171450">
              <a:buFont typeface="Arial"/>
              <a:buChar char="•"/>
            </a:pPr>
            <a:r>
              <a:rPr lang="en-US" sz="1200" dirty="0">
                <a:solidFill>
                  <a:srgbClr val="7F7F7F"/>
                </a:solidFill>
                <a:latin typeface="Arial"/>
                <a:cs typeface="Arial"/>
              </a:rPr>
              <a:t>Vacuum systems used for extraction are of M class or H class.</a:t>
            </a: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endParaRPr lang="en-US" sz="1200" dirty="0">
              <a:solidFill>
                <a:srgbClr val="7F7F7F"/>
              </a:solidFill>
              <a:latin typeface="Arial"/>
              <a:cs typeface="Arial"/>
            </a:endParaRPr>
          </a:p>
          <a:p>
            <a:r>
              <a:rPr lang="en-GB" sz="1000" i="1" dirty="0">
                <a:solidFill>
                  <a:srgbClr val="7F7F7F"/>
                </a:solidFill>
                <a:latin typeface="Arial"/>
                <a:cs typeface="Arial"/>
              </a:rPr>
              <a:t>Picture illustrates H class vacuum for use with on-tool extraction and for cleaning up.</a:t>
            </a:r>
            <a:endParaRPr lang="en-GB" sz="1000" dirty="0">
              <a:solidFill>
                <a:srgbClr val="7F7F7F"/>
              </a:solidFill>
              <a:latin typeface="Arial"/>
              <a:cs typeface="Arial"/>
            </a:endParaRPr>
          </a:p>
          <a:p>
            <a:pPr marL="171450" indent="-171450">
              <a:buFont typeface="Arial"/>
              <a:buChar char="•"/>
            </a:pPr>
            <a:endParaRPr lang="en-GB" sz="1200" dirty="0">
              <a:solidFill>
                <a:srgbClr val="7F7F7F"/>
              </a:solidFill>
              <a:latin typeface="Arial"/>
              <a:cs typeface="Arial"/>
            </a:endParaRPr>
          </a:p>
        </p:txBody>
      </p:sp>
      <p:pic>
        <p:nvPicPr>
          <p:cNvPr id="15" name="Picture 14"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2" name="Picture 1" descr="P1020397 cleaning up Chris Keen.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9258" y="2212416"/>
            <a:ext cx="3802702" cy="2902445"/>
          </a:xfrm>
          <a:prstGeom prst="rect">
            <a:avLst/>
          </a:prstGeom>
        </p:spPr>
      </p:pic>
      <p:pic>
        <p:nvPicPr>
          <p:cNvPr id="16" name="Picture 15"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3" name="Picture 12"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17" name="Picture 16" descr="VS title-13.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9258" y="1460845"/>
            <a:ext cx="6681439" cy="606572"/>
          </a:xfrm>
          <a:prstGeom prst="rect">
            <a:avLst/>
          </a:prstGeom>
        </p:spPr>
      </p:pic>
      <p:pic>
        <p:nvPicPr>
          <p:cNvPr id="19" name="Picture 18">
            <a:extLst>
              <a:ext uri="{FF2B5EF4-FFF2-40B4-BE49-F238E27FC236}">
                <a16:creationId xmlns:a16="http://schemas.microsoft.com/office/drawing/2014/main" id="{EAFFB371-BE13-483E-8AAE-B04E7BEC921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20" name="Picture 19" descr="pasted image 146x67.png">
            <a:extLst>
              <a:ext uri="{FF2B5EF4-FFF2-40B4-BE49-F238E27FC236}">
                <a16:creationId xmlns:a16="http://schemas.microsoft.com/office/drawing/2014/main" id="{A1019E23-34AD-4490-BD8F-6CB0B8C6DDD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75207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8">
                                            <p:txEl>
                                              <p:pRg st="2" end="2"/>
                                            </p:txEl>
                                          </p:spTgt>
                                        </p:tgtEl>
                                        <p:attrNameLst>
                                          <p:attrName>style.visibility</p:attrName>
                                        </p:attrNameLst>
                                      </p:cBhvr>
                                      <p:to>
                                        <p:strVal val="visible"/>
                                      </p:to>
                                    </p:set>
                                    <p:animEffect transition="in" filter="fade">
                                      <p:cBhvr>
                                        <p:cTn id="11" dur="500"/>
                                        <p:tgtEl>
                                          <p:spTgt spid="18">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8">
                                            <p:txEl>
                                              <p:pRg st="12" end="12"/>
                                            </p:txEl>
                                          </p:spTgt>
                                        </p:tgtEl>
                                        <p:attrNameLst>
                                          <p:attrName>style.visibility</p:attrName>
                                        </p:attrNameLst>
                                      </p:cBhvr>
                                      <p:to>
                                        <p:strVal val="visible"/>
                                      </p:to>
                                    </p:set>
                                    <p:animEffect transition="in" filter="fade">
                                      <p:cBhvr>
                                        <p:cTn id="15" dur="500"/>
                                        <p:tgtEl>
                                          <p:spTgt spid="18">
                                            <p:txEl>
                                              <p:pRg st="12" end="12"/>
                                            </p:txEl>
                                          </p:spTgt>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38921" y="602843"/>
            <a:ext cx="2669457" cy="1274106"/>
          </a:xfrm>
          <a:prstGeom prst="rect">
            <a:avLst/>
          </a:prstGeom>
        </p:spPr>
      </p:pic>
      <p:pic>
        <p:nvPicPr>
          <p:cNvPr id="14" name="Picture 13" descr="pasted image 146x6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99241" y="3389845"/>
            <a:ext cx="1188664" cy="545482"/>
          </a:xfrm>
          <a:prstGeom prst="rect">
            <a:avLst/>
          </a:prstGeom>
        </p:spPr>
      </p:pic>
      <p:cxnSp>
        <p:nvCxnSpPr>
          <p:cNvPr id="9" name="Straight Connector 8"/>
          <p:cNvCxnSpPr/>
          <p:nvPr/>
        </p:nvCxnSpPr>
        <p:spPr>
          <a:xfrm>
            <a:off x="0" y="1794027"/>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2" name="Picture 1" descr="CMT for back page-1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97527" y="1876949"/>
            <a:ext cx="3569327" cy="1136942"/>
          </a:xfrm>
          <a:prstGeom prst="rect">
            <a:avLst/>
          </a:prstGeom>
        </p:spPr>
      </p:pic>
      <p:sp>
        <p:nvSpPr>
          <p:cNvPr id="13" name="TextBox 12"/>
          <p:cNvSpPr txBox="1"/>
          <p:nvPr/>
        </p:nvSpPr>
        <p:spPr>
          <a:xfrm>
            <a:off x="0" y="3074976"/>
            <a:ext cx="9144000" cy="246221"/>
          </a:xfrm>
          <a:prstGeom prst="rect">
            <a:avLst/>
          </a:prstGeom>
          <a:noFill/>
        </p:spPr>
        <p:txBody>
          <a:bodyPr wrap="square" rtlCol="0">
            <a:spAutoFit/>
          </a:bodyPr>
          <a:lstStyle/>
          <a:p>
            <a:pPr lvl="0" algn="ctr"/>
            <a:r>
              <a:rPr lang="en-GB" sz="1000" dirty="0">
                <a:solidFill>
                  <a:srgbClr val="7F7F7F"/>
                </a:solidFill>
                <a:latin typeface="Arial"/>
                <a:cs typeface="Arial"/>
              </a:rPr>
              <a:t>Sponsored by</a:t>
            </a:r>
          </a:p>
        </p:txBody>
      </p:sp>
      <p:sp>
        <p:nvSpPr>
          <p:cNvPr id="15" name="TextBox 14"/>
          <p:cNvSpPr txBox="1"/>
          <p:nvPr/>
        </p:nvSpPr>
        <p:spPr>
          <a:xfrm>
            <a:off x="0" y="6333379"/>
            <a:ext cx="9144000" cy="246221"/>
          </a:xfrm>
          <a:prstGeom prst="rect">
            <a:avLst/>
          </a:prstGeom>
          <a:noFill/>
        </p:spPr>
        <p:txBody>
          <a:bodyPr wrap="square" rtlCol="0">
            <a:spAutoFit/>
          </a:bodyPr>
          <a:lstStyle/>
          <a:p>
            <a:pPr algn="ctr"/>
            <a:r>
              <a:rPr lang="en-US" sz="1000" b="1" i="0" dirty="0" err="1">
                <a:solidFill>
                  <a:srgbClr val="006F8B"/>
                </a:solidFill>
                <a:latin typeface="Arial"/>
                <a:cs typeface="Arial"/>
              </a:rPr>
              <a:t>www.breathefreely.org.uk</a:t>
            </a:r>
            <a:endParaRPr lang="en-US" sz="1000" b="1" i="0" dirty="0">
              <a:solidFill>
                <a:srgbClr val="006F8B"/>
              </a:solidFill>
              <a:latin typeface="Arial"/>
              <a:cs typeface="Arial"/>
            </a:endParaRPr>
          </a:p>
        </p:txBody>
      </p:sp>
      <p:sp>
        <p:nvSpPr>
          <p:cNvPr id="18" name="TextBox 17"/>
          <p:cNvSpPr txBox="1"/>
          <p:nvPr/>
        </p:nvSpPr>
        <p:spPr>
          <a:xfrm>
            <a:off x="1" y="4105741"/>
            <a:ext cx="9144000" cy="246221"/>
          </a:xfrm>
          <a:prstGeom prst="rect">
            <a:avLst/>
          </a:prstGeom>
          <a:noFill/>
        </p:spPr>
        <p:txBody>
          <a:bodyPr wrap="square" rtlCol="0">
            <a:spAutoFit/>
          </a:bodyPr>
          <a:lstStyle/>
          <a:p>
            <a:pPr lvl="0" algn="ctr"/>
            <a:r>
              <a:rPr lang="en-GB" sz="1000" b="1" dirty="0">
                <a:solidFill>
                  <a:srgbClr val="7F7F7F"/>
                </a:solidFill>
                <a:latin typeface="Arial"/>
                <a:cs typeface="Arial"/>
              </a:rPr>
              <a:t>Current titles in the Toolbox Talks series</a:t>
            </a:r>
          </a:p>
        </p:txBody>
      </p:sp>
      <p:pic>
        <p:nvPicPr>
          <p:cNvPr id="16" name="Picture 15"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sp>
        <p:nvSpPr>
          <p:cNvPr id="17" name="TextBox 16"/>
          <p:cNvSpPr txBox="1"/>
          <p:nvPr/>
        </p:nvSpPr>
        <p:spPr>
          <a:xfrm>
            <a:off x="2161429" y="4538869"/>
            <a:ext cx="2506250" cy="1169551"/>
          </a:xfrm>
          <a:prstGeom prst="rect">
            <a:avLst/>
          </a:prstGeom>
          <a:noFill/>
        </p:spPr>
        <p:txBody>
          <a:bodyPr wrap="square" rtlCol="0">
            <a:spAutoFit/>
          </a:bodyPr>
          <a:lstStyle/>
          <a:p>
            <a:pPr lvl="0" algn="ctr"/>
            <a:r>
              <a:rPr lang="en-GB" sz="1000" dirty="0">
                <a:solidFill>
                  <a:srgbClr val="7F7F7F"/>
                </a:solidFill>
                <a:latin typeface="Arial"/>
                <a:cs typeface="Arial"/>
              </a:rPr>
              <a:t>Diesel Fume</a:t>
            </a:r>
          </a:p>
          <a:p>
            <a:pPr lvl="0" algn="ctr"/>
            <a:r>
              <a:rPr lang="en-GB" sz="1000" dirty="0">
                <a:solidFill>
                  <a:srgbClr val="7F7F7F"/>
                </a:solidFill>
                <a:latin typeface="Arial"/>
                <a:cs typeface="Arial"/>
              </a:rPr>
              <a:t>Dust Control in Hard Demolition</a:t>
            </a:r>
          </a:p>
          <a:p>
            <a:pPr algn="ctr"/>
            <a:r>
              <a:rPr lang="en-GB" sz="1000" dirty="0">
                <a:solidFill>
                  <a:srgbClr val="7F7F7F"/>
                </a:solidFill>
                <a:latin typeface="Arial"/>
                <a:cs typeface="Arial"/>
              </a:rPr>
              <a:t>Dust Control in Soft Strip Demolition</a:t>
            </a:r>
          </a:p>
          <a:p>
            <a:pPr algn="ctr"/>
            <a:r>
              <a:rPr lang="en-GB" sz="1000" dirty="0">
                <a:solidFill>
                  <a:srgbClr val="7F7F7F"/>
                </a:solidFill>
                <a:latin typeface="Arial"/>
                <a:cs typeface="Arial"/>
              </a:rPr>
              <a:t>Housekeeping</a:t>
            </a:r>
          </a:p>
          <a:p>
            <a:pPr algn="ctr"/>
            <a:r>
              <a:rPr lang="en-GB" sz="1000" dirty="0">
                <a:solidFill>
                  <a:srgbClr val="7F7F7F"/>
                </a:solidFill>
                <a:latin typeface="Arial"/>
                <a:cs typeface="Arial"/>
              </a:rPr>
              <a:t>Painting with Brushes and Rollers</a:t>
            </a:r>
          </a:p>
          <a:p>
            <a:pPr algn="ctr"/>
            <a:r>
              <a:rPr lang="en-GB" sz="1000" dirty="0">
                <a:solidFill>
                  <a:srgbClr val="7F7F7F"/>
                </a:solidFill>
                <a:latin typeface="Arial"/>
                <a:cs typeface="Arial"/>
              </a:rPr>
              <a:t>Painting with Brushes and Rollers</a:t>
            </a:r>
          </a:p>
          <a:p>
            <a:pPr algn="ctr"/>
            <a:endParaRPr lang="en-GB" sz="1000" dirty="0">
              <a:solidFill>
                <a:srgbClr val="7F7F7F"/>
              </a:solidFill>
              <a:latin typeface="Arial"/>
              <a:cs typeface="Arial"/>
            </a:endParaRPr>
          </a:p>
        </p:txBody>
      </p:sp>
      <p:sp>
        <p:nvSpPr>
          <p:cNvPr id="19" name="TextBox 18"/>
          <p:cNvSpPr txBox="1"/>
          <p:nvPr/>
        </p:nvSpPr>
        <p:spPr>
          <a:xfrm>
            <a:off x="4667679" y="4538869"/>
            <a:ext cx="2235833" cy="861774"/>
          </a:xfrm>
          <a:prstGeom prst="rect">
            <a:avLst/>
          </a:prstGeom>
          <a:noFill/>
        </p:spPr>
        <p:txBody>
          <a:bodyPr wrap="square" rtlCol="0">
            <a:spAutoFit/>
          </a:bodyPr>
          <a:lstStyle/>
          <a:p>
            <a:pPr lvl="0" algn="ctr"/>
            <a:r>
              <a:rPr lang="en-GB" sz="1000" dirty="0">
                <a:solidFill>
                  <a:srgbClr val="7F7F7F"/>
                </a:solidFill>
                <a:latin typeface="Arial"/>
                <a:cs typeface="Arial"/>
              </a:rPr>
              <a:t>Removal of Lead-Based Paint</a:t>
            </a:r>
          </a:p>
          <a:p>
            <a:pPr lvl="0" algn="ctr"/>
            <a:r>
              <a:rPr lang="en-GB" sz="1000" dirty="0">
                <a:solidFill>
                  <a:srgbClr val="7F7F7F"/>
                </a:solidFill>
                <a:latin typeface="Arial"/>
                <a:cs typeface="Arial"/>
              </a:rPr>
              <a:t>Silica</a:t>
            </a:r>
          </a:p>
          <a:p>
            <a:pPr lvl="0" algn="ctr"/>
            <a:r>
              <a:rPr lang="en-GB" sz="1000" dirty="0">
                <a:solidFill>
                  <a:srgbClr val="7F7F7F"/>
                </a:solidFill>
                <a:latin typeface="Arial"/>
                <a:cs typeface="Arial"/>
              </a:rPr>
              <a:t>Water Suppression on Tools</a:t>
            </a:r>
          </a:p>
          <a:p>
            <a:pPr lvl="0" algn="ctr"/>
            <a:r>
              <a:rPr lang="en-GB" sz="1000" dirty="0">
                <a:solidFill>
                  <a:srgbClr val="7F7F7F"/>
                </a:solidFill>
                <a:latin typeface="Arial"/>
                <a:cs typeface="Arial"/>
              </a:rPr>
              <a:t>Welding Fume</a:t>
            </a:r>
          </a:p>
          <a:p>
            <a:pPr lvl="0" algn="ctr"/>
            <a:r>
              <a:rPr lang="en-GB" sz="1000" dirty="0">
                <a:solidFill>
                  <a:srgbClr val="7F7F7F"/>
                </a:solidFill>
                <a:latin typeface="Arial"/>
                <a:cs typeface="Arial"/>
              </a:rPr>
              <a:t>Wood Dust</a:t>
            </a:r>
          </a:p>
        </p:txBody>
      </p:sp>
      <p:pic>
        <p:nvPicPr>
          <p:cNvPr id="20" name="Picture 19">
            <a:extLst>
              <a:ext uri="{FF2B5EF4-FFF2-40B4-BE49-F238E27FC236}">
                <a16:creationId xmlns:a16="http://schemas.microsoft.com/office/drawing/2014/main" id="{4CED11F3-EC98-41B9-8B5B-51C1F468DB0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76961" y="6177119"/>
            <a:ext cx="1828673" cy="511506"/>
          </a:xfrm>
          <a:prstGeom prst="rect">
            <a:avLst/>
          </a:prstGeom>
        </p:spPr>
      </p:pic>
    </p:spTree>
    <p:extLst>
      <p:ext uri="{BB962C8B-B14F-4D97-AF65-F5344CB8AC3E}">
        <p14:creationId xmlns:p14="http://schemas.microsoft.com/office/powerpoint/2010/main" val="17564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20" name="Straight Connector 19"/>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3" name="Picture 2" descr="HI Standard log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6" name="Picture 5" descr="Wood Dust 8-0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803" y="1116638"/>
            <a:ext cx="9196167" cy="4867498"/>
          </a:xfrm>
          <a:prstGeom prst="rect">
            <a:avLst/>
          </a:prstGeom>
        </p:spPr>
      </p:pic>
      <p:pic>
        <p:nvPicPr>
          <p:cNvPr id="2" name="Picture 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pic>
        <p:nvPicPr>
          <p:cNvPr id="7" name="Picture 6" descr="Wood Dust title wording-1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0409" y="2320350"/>
            <a:ext cx="3541842" cy="1321693"/>
          </a:xfrm>
          <a:prstGeom prst="rect">
            <a:avLst/>
          </a:prstGeom>
        </p:spPr>
      </p:pic>
      <p:pic>
        <p:nvPicPr>
          <p:cNvPr id="9" name="Picture 8"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spTree>
    <p:extLst>
      <p:ext uri="{BB962C8B-B14F-4D97-AF65-F5344CB8AC3E}">
        <p14:creationId xmlns:p14="http://schemas.microsoft.com/office/powerpoint/2010/main" val="45582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20207" y="2142008"/>
            <a:ext cx="3607794" cy="1569660"/>
          </a:xfrm>
          <a:prstGeom prst="rect">
            <a:avLst/>
          </a:prstGeom>
          <a:noFill/>
        </p:spPr>
        <p:txBody>
          <a:bodyPr wrap="square" rtlCol="0">
            <a:spAutoFit/>
          </a:bodyPr>
          <a:lstStyle/>
          <a:p>
            <a:r>
              <a:rPr lang="en-GB" sz="1200" dirty="0">
                <a:solidFill>
                  <a:schemeClr val="bg1">
                    <a:lumMod val="50000"/>
                  </a:schemeClr>
                </a:solidFill>
                <a:latin typeface="Arial"/>
                <a:cs typeface="Arial"/>
              </a:rPr>
              <a:t>Wood dust is created when working on:</a:t>
            </a:r>
          </a:p>
          <a:p>
            <a:endParaRPr lang="en-GB" sz="1200" b="1" dirty="0">
              <a:solidFill>
                <a:schemeClr val="bg1">
                  <a:lumMod val="50000"/>
                </a:schemeClr>
              </a:solidFill>
              <a:latin typeface="Arial"/>
              <a:cs typeface="Arial"/>
            </a:endParaRPr>
          </a:p>
          <a:p>
            <a:pPr marL="171450" indent="-171450">
              <a:buFont typeface="Arial"/>
              <a:buChar char="•"/>
            </a:pPr>
            <a:r>
              <a:rPr lang="en-GB" sz="1200" b="1" dirty="0">
                <a:solidFill>
                  <a:schemeClr val="bg1">
                    <a:lumMod val="50000"/>
                  </a:schemeClr>
                </a:solidFill>
                <a:latin typeface="Arial"/>
                <a:cs typeface="Arial"/>
              </a:rPr>
              <a:t>Softwood</a:t>
            </a:r>
          </a:p>
          <a:p>
            <a:pPr marL="171450" indent="-171450">
              <a:buFont typeface="Arial"/>
              <a:buChar char="•"/>
            </a:pPr>
            <a:endParaRPr lang="en-GB" sz="1200" b="1" dirty="0">
              <a:solidFill>
                <a:schemeClr val="bg1">
                  <a:lumMod val="50000"/>
                </a:schemeClr>
              </a:solidFill>
              <a:latin typeface="Arial"/>
              <a:cs typeface="Arial"/>
            </a:endParaRPr>
          </a:p>
          <a:p>
            <a:pPr marL="171450" indent="-171450">
              <a:buFont typeface="Arial"/>
              <a:buChar char="•"/>
            </a:pPr>
            <a:r>
              <a:rPr lang="en-GB" sz="1200" b="1" dirty="0">
                <a:solidFill>
                  <a:schemeClr val="bg1">
                    <a:lumMod val="50000"/>
                  </a:schemeClr>
                </a:solidFill>
                <a:latin typeface="Arial"/>
                <a:cs typeface="Arial"/>
              </a:rPr>
              <a:t>Hardwood</a:t>
            </a:r>
          </a:p>
          <a:p>
            <a:pPr marL="171450" indent="-171450">
              <a:buFont typeface="Arial"/>
              <a:buChar char="•"/>
            </a:pPr>
            <a:endParaRPr lang="en-GB" sz="1200" b="1" dirty="0">
              <a:solidFill>
                <a:schemeClr val="bg1">
                  <a:lumMod val="50000"/>
                </a:schemeClr>
              </a:solidFill>
              <a:latin typeface="Arial"/>
              <a:cs typeface="Arial"/>
            </a:endParaRPr>
          </a:p>
          <a:p>
            <a:pPr marL="171450" indent="-171450">
              <a:buFont typeface="Arial"/>
              <a:buChar char="•"/>
            </a:pPr>
            <a:r>
              <a:rPr lang="en-GB" sz="1200" b="1" dirty="0">
                <a:solidFill>
                  <a:schemeClr val="bg1">
                    <a:lumMod val="50000"/>
                  </a:schemeClr>
                </a:solidFill>
                <a:latin typeface="Arial"/>
                <a:cs typeface="Arial"/>
              </a:rPr>
              <a:t>Wood based products like MDF, chipboard and plywood</a:t>
            </a:r>
            <a:endParaRPr lang="en-US" sz="1200" b="1" dirty="0">
              <a:solidFill>
                <a:schemeClr val="bg1">
                  <a:lumMod val="50000"/>
                </a:schemeClr>
              </a:solidFill>
              <a:latin typeface="Arial"/>
              <a:cs typeface="Arial"/>
            </a:endParaRPr>
          </a:p>
        </p:txBody>
      </p:sp>
      <p:pic>
        <p:nvPicPr>
          <p:cNvPr id="21" name="Picture 20" descr="Whats the issue bold-0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3" name="Picture 2" descr="Worker cleaning up from Chris Keen ok to use.JPG"/>
          <p:cNvPicPr>
            <a:picLocks noChangeAspect="1"/>
          </p:cNvPicPr>
          <p:nvPr/>
        </p:nvPicPr>
        <p:blipFill rotWithShape="1">
          <a:blip r:embed="rId6" cstate="print">
            <a:extLst>
              <a:ext uri="{28A0092B-C50C-407E-A947-70E740481C1C}">
                <a14:useLocalDpi xmlns:a14="http://schemas.microsoft.com/office/drawing/2010/main"/>
              </a:ext>
            </a:extLst>
          </a:blip>
          <a:srcRect b="-3296"/>
          <a:stretch/>
        </p:blipFill>
        <p:spPr>
          <a:xfrm>
            <a:off x="455431" y="2142008"/>
            <a:ext cx="3946389" cy="3379029"/>
          </a:xfrm>
          <a:prstGeom prst="rect">
            <a:avLst/>
          </a:prstGeom>
        </p:spPr>
      </p:pic>
      <p:pic>
        <p:nvPicPr>
          <p:cNvPr id="16" name="Picture 15" descr="HI Standard logo.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7" name="Picture 16" descr="Wood Dust folio-02.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2" name="Picture 1" descr="Bad practice wood dust.jpg"/>
          <p:cNvPicPr>
            <a:picLocks noChangeAspect="1"/>
          </p:cNvPicPr>
          <p:nvPr/>
        </p:nvPicPr>
        <p:blipFill rotWithShape="1">
          <a:blip r:embed="rId9" cstate="print">
            <a:extLst>
              <a:ext uri="{28A0092B-C50C-407E-A947-70E740481C1C}">
                <a14:useLocalDpi xmlns:a14="http://schemas.microsoft.com/office/drawing/2010/main"/>
              </a:ext>
            </a:extLst>
          </a:blip>
          <a:srcRect b="-2099"/>
          <a:stretch/>
        </p:blipFill>
        <p:spPr>
          <a:xfrm>
            <a:off x="455430" y="2142008"/>
            <a:ext cx="3972553" cy="3657659"/>
          </a:xfrm>
          <a:prstGeom prst="rect">
            <a:avLst/>
          </a:prstGeom>
        </p:spPr>
      </p:pic>
      <p:pic>
        <p:nvPicPr>
          <p:cNvPr id="18" name="Picture 17">
            <a:extLst>
              <a:ext uri="{FF2B5EF4-FFF2-40B4-BE49-F238E27FC236}">
                <a16:creationId xmlns:a16="http://schemas.microsoft.com/office/drawing/2014/main" id="{CCAA719C-429C-4049-8E52-40DD4FC3359A}"/>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176961" y="6177119"/>
            <a:ext cx="1828673" cy="511506"/>
          </a:xfrm>
          <a:prstGeom prst="rect">
            <a:avLst/>
          </a:prstGeom>
        </p:spPr>
      </p:pic>
      <p:pic>
        <p:nvPicPr>
          <p:cNvPr id="19" name="Picture 18" descr="pasted image 146x67.png">
            <a:extLst>
              <a:ext uri="{FF2B5EF4-FFF2-40B4-BE49-F238E27FC236}">
                <a16:creationId xmlns:a16="http://schemas.microsoft.com/office/drawing/2014/main" id="{81A189D3-2367-478F-A171-6F4F041FF17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38168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20206" y="2158133"/>
            <a:ext cx="4465563" cy="3231654"/>
          </a:xfrm>
          <a:prstGeom prst="rect">
            <a:avLst/>
          </a:prstGeom>
          <a:noFill/>
        </p:spPr>
        <p:txBody>
          <a:bodyPr wrap="square" rtlCol="0">
            <a:spAutoFit/>
          </a:bodyPr>
          <a:lstStyle/>
          <a:p>
            <a:r>
              <a:rPr lang="en-GB" sz="1200" b="1" dirty="0">
                <a:solidFill>
                  <a:srgbClr val="7F7F7F"/>
                </a:solidFill>
                <a:latin typeface="Arial"/>
                <a:cs typeface="Arial"/>
              </a:rPr>
              <a:t>Breathing in wood dust can seriously harm the health of your lungs:</a:t>
            </a:r>
          </a:p>
          <a:p>
            <a:endParaRPr lang="en-GB" sz="1200" dirty="0">
              <a:solidFill>
                <a:srgbClr val="7F7F7F"/>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All wood dust, including the dust from composite board materials (such as MDF and chipboard), can cause </a:t>
            </a:r>
            <a:r>
              <a:rPr lang="en-GB" sz="1200" b="1" dirty="0">
                <a:solidFill>
                  <a:schemeClr val="bg1">
                    <a:lumMod val="50000"/>
                  </a:schemeClr>
                </a:solidFill>
                <a:latin typeface="Arial"/>
                <a:cs typeface="Arial"/>
              </a:rPr>
              <a:t>asthma</a:t>
            </a:r>
            <a:r>
              <a:rPr lang="en-GB" sz="1200" dirty="0">
                <a:solidFill>
                  <a:schemeClr val="bg1">
                    <a:lumMod val="50000"/>
                  </a:schemeClr>
                </a:solidFill>
                <a:latin typeface="Arial"/>
                <a:cs typeface="Arial"/>
              </a:rPr>
              <a:t>. Some types of wood dust put the worker at a higher risk of asthma, such as western red cedar, iroko, ramin, oak or mahogany. This serious disease can significantly affect your quality of life, making it difficult to play sports, or even</a:t>
            </a:r>
            <a:r>
              <a:rPr lang="en-US" sz="1200" dirty="0">
                <a:solidFill>
                  <a:schemeClr val="bg1">
                    <a:lumMod val="50000"/>
                  </a:schemeClr>
                </a:solidFill>
                <a:latin typeface="Arial"/>
                <a:cs typeface="Arial"/>
              </a:rPr>
              <a:t> take moderate exercise. It could also mean that you can no longer work in the construction sector, or other industries which involve wood working.</a:t>
            </a:r>
          </a:p>
          <a:p>
            <a:pPr marL="171450" indent="-171450">
              <a:buFont typeface="Arial"/>
              <a:buChar char="•"/>
            </a:pPr>
            <a:endParaRPr lang="en-US" sz="1200" dirty="0">
              <a:solidFill>
                <a:schemeClr val="bg1">
                  <a:lumMod val="50000"/>
                </a:schemeClr>
              </a:solidFill>
              <a:latin typeface="Arial"/>
              <a:cs typeface="Arial"/>
            </a:endParaRPr>
          </a:p>
          <a:p>
            <a:pPr marL="171450" indent="-171450">
              <a:buFont typeface="Arial"/>
              <a:buChar char="•"/>
            </a:pPr>
            <a:r>
              <a:rPr lang="en-US" sz="1200" dirty="0">
                <a:solidFill>
                  <a:schemeClr val="bg1">
                    <a:lumMod val="50000"/>
                  </a:schemeClr>
                </a:solidFill>
                <a:latin typeface="Arial"/>
                <a:cs typeface="Arial"/>
              </a:rPr>
              <a:t>Some hardwoods also have the potential to cause </a:t>
            </a:r>
            <a:r>
              <a:rPr lang="en-US" sz="1200" b="1" dirty="0">
                <a:solidFill>
                  <a:schemeClr val="bg1">
                    <a:lumMod val="50000"/>
                  </a:schemeClr>
                </a:solidFill>
                <a:latin typeface="Arial"/>
                <a:cs typeface="Arial"/>
              </a:rPr>
              <a:t>cancer</a:t>
            </a:r>
            <a:r>
              <a:rPr lang="en-US" sz="1200" dirty="0">
                <a:solidFill>
                  <a:schemeClr val="bg1">
                    <a:lumMod val="50000"/>
                  </a:schemeClr>
                </a:solidFill>
                <a:latin typeface="Arial"/>
                <a:cs typeface="Arial"/>
              </a:rPr>
              <a:t>.</a:t>
            </a:r>
          </a:p>
          <a:p>
            <a:pPr marL="171450" indent="-171450">
              <a:buFont typeface="Arial"/>
              <a:buChar char="•"/>
            </a:pPr>
            <a:endParaRPr lang="en-US" sz="1200" dirty="0">
              <a:solidFill>
                <a:schemeClr val="bg1">
                  <a:lumMod val="50000"/>
                </a:schemeClr>
              </a:solidFill>
              <a:latin typeface="Arial"/>
              <a:cs typeface="Arial"/>
            </a:endParaRPr>
          </a:p>
          <a:p>
            <a:r>
              <a:rPr lang="en-GB" sz="1200" b="1" dirty="0">
                <a:solidFill>
                  <a:schemeClr val="bg1">
                    <a:lumMod val="50000"/>
                  </a:schemeClr>
                </a:solidFill>
                <a:latin typeface="Arial"/>
                <a:cs typeface="Arial"/>
              </a:rPr>
              <a:t>Wood dust exposure may also cause dermatitis. The dermatitis risk is high for softwoods</a:t>
            </a:r>
            <a:r>
              <a:rPr lang="en-US" sz="1200" b="1" dirty="0">
                <a:solidFill>
                  <a:schemeClr val="bg1">
                    <a:lumMod val="50000"/>
                  </a:schemeClr>
                </a:solidFill>
                <a:latin typeface="Arial"/>
                <a:cs typeface="Arial"/>
              </a:rPr>
              <a:t>.</a:t>
            </a:r>
          </a:p>
        </p:txBody>
      </p:sp>
      <p:pic>
        <p:nvPicPr>
          <p:cNvPr id="21" name="Picture 20" descr="Whats the issue bold-0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8" name="Picture 17"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3" name="Picture 12"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17" name="Picture 16" descr="Bad practice wood dust.jpg"/>
          <p:cNvPicPr>
            <a:picLocks noChangeAspect="1"/>
          </p:cNvPicPr>
          <p:nvPr/>
        </p:nvPicPr>
        <p:blipFill rotWithShape="1">
          <a:blip r:embed="rId8" cstate="print">
            <a:extLst>
              <a:ext uri="{28A0092B-C50C-407E-A947-70E740481C1C}">
                <a14:useLocalDpi xmlns:a14="http://schemas.microsoft.com/office/drawing/2010/main"/>
              </a:ext>
            </a:extLst>
          </a:blip>
          <a:srcRect b="-2099"/>
          <a:stretch/>
        </p:blipFill>
        <p:spPr>
          <a:xfrm>
            <a:off x="455430" y="2142008"/>
            <a:ext cx="3972553" cy="3657659"/>
          </a:xfrm>
          <a:prstGeom prst="rect">
            <a:avLst/>
          </a:prstGeom>
        </p:spPr>
      </p:pic>
      <p:pic>
        <p:nvPicPr>
          <p:cNvPr id="16" name="Picture 15">
            <a:extLst>
              <a:ext uri="{FF2B5EF4-FFF2-40B4-BE49-F238E27FC236}">
                <a16:creationId xmlns:a16="http://schemas.microsoft.com/office/drawing/2014/main" id="{239927E4-0D57-4621-8CA5-56372B80009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19" name="Picture 18" descr="pasted image 146x67.png">
            <a:extLst>
              <a:ext uri="{FF2B5EF4-FFF2-40B4-BE49-F238E27FC236}">
                <a16:creationId xmlns:a16="http://schemas.microsoft.com/office/drawing/2014/main" id="{07094ADE-69B2-4E92-ABF1-F44A38911B89}"/>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26844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2" name="Picture 1" descr="Whats the issue bold-0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12" name="Picture 1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21" name="TextBox 20"/>
          <p:cNvSpPr txBox="1"/>
          <p:nvPr/>
        </p:nvSpPr>
        <p:spPr>
          <a:xfrm>
            <a:off x="4520206" y="2142008"/>
            <a:ext cx="4311489" cy="3046987"/>
          </a:xfrm>
          <a:prstGeom prst="rect">
            <a:avLst/>
          </a:prstGeom>
          <a:noFill/>
        </p:spPr>
        <p:txBody>
          <a:bodyPr wrap="square" rtlCol="0">
            <a:spAutoFit/>
          </a:bodyPr>
          <a:lstStyle/>
          <a:p>
            <a:r>
              <a:rPr lang="en-GB" sz="1200" dirty="0">
                <a:solidFill>
                  <a:schemeClr val="bg1">
                    <a:lumMod val="50000"/>
                  </a:schemeClr>
                </a:solidFill>
                <a:latin typeface="Arial"/>
                <a:cs typeface="Arial"/>
              </a:rPr>
              <a:t>Employers in Great Britain have a duty under the Control of Substances to Health system (COSHH) to reduce wood dust exposures to a level which is as low as reasonably practicable.</a:t>
            </a:r>
          </a:p>
          <a:p>
            <a:endParaRPr lang="en-GB" sz="1200" dirty="0">
              <a:solidFill>
                <a:schemeClr val="bg1">
                  <a:lumMod val="50000"/>
                </a:schemeClr>
              </a:solidFill>
              <a:latin typeface="Arial"/>
              <a:cs typeface="Arial"/>
            </a:endParaRPr>
          </a:p>
          <a:p>
            <a:r>
              <a:rPr lang="en-GB" sz="1200" b="1" dirty="0">
                <a:solidFill>
                  <a:schemeClr val="bg1">
                    <a:lumMod val="50000"/>
                  </a:schemeClr>
                </a:solidFill>
                <a:latin typeface="Arial"/>
                <a:cs typeface="Arial"/>
              </a:rPr>
              <a:t>Common tasks which can cause wood dust exposures include:</a:t>
            </a:r>
          </a:p>
          <a:p>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Cutting, sanding, routing, </a:t>
            </a:r>
            <a:r>
              <a:rPr lang="en-GB" sz="1200" dirty="0" err="1">
                <a:solidFill>
                  <a:schemeClr val="bg1">
                    <a:lumMod val="50000"/>
                  </a:schemeClr>
                </a:solidFill>
                <a:latin typeface="Arial"/>
                <a:cs typeface="Arial"/>
              </a:rPr>
              <a:t>planing</a:t>
            </a:r>
            <a:r>
              <a:rPr lang="en-GB" sz="1200" dirty="0">
                <a:solidFill>
                  <a:schemeClr val="bg1">
                    <a:lumMod val="50000"/>
                  </a:schemeClr>
                </a:solidFill>
                <a:latin typeface="Arial"/>
                <a:cs typeface="Arial"/>
              </a:rPr>
              <a:t> and drilling.</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Work with power tools which usually generate more dust than hand tools, although hand sanding can be a very dusty activity.</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The cleaning up of work areas and equipment after wood working.</a:t>
            </a:r>
            <a:endParaRPr lang="en-US" sz="1200" dirty="0">
              <a:solidFill>
                <a:schemeClr val="bg1">
                  <a:lumMod val="50000"/>
                </a:schemeClr>
              </a:solidFill>
              <a:latin typeface="Arial"/>
              <a:cs typeface="Arial"/>
            </a:endParaRPr>
          </a:p>
        </p:txBody>
      </p:sp>
      <p:pic>
        <p:nvPicPr>
          <p:cNvPr id="17" name="Picture 16"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3" name="Picture 12"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15" name="Picture 14" descr="Bad practice wood dust.jpg"/>
          <p:cNvPicPr>
            <a:picLocks noChangeAspect="1"/>
          </p:cNvPicPr>
          <p:nvPr/>
        </p:nvPicPr>
        <p:blipFill rotWithShape="1">
          <a:blip r:embed="rId8" cstate="print">
            <a:extLst>
              <a:ext uri="{28A0092B-C50C-407E-A947-70E740481C1C}">
                <a14:useLocalDpi xmlns:a14="http://schemas.microsoft.com/office/drawing/2010/main"/>
              </a:ext>
            </a:extLst>
          </a:blip>
          <a:srcRect b="-2099"/>
          <a:stretch/>
        </p:blipFill>
        <p:spPr>
          <a:xfrm>
            <a:off x="455430" y="2142008"/>
            <a:ext cx="3972553" cy="3657659"/>
          </a:xfrm>
          <a:prstGeom prst="rect">
            <a:avLst/>
          </a:prstGeom>
        </p:spPr>
      </p:pic>
      <p:pic>
        <p:nvPicPr>
          <p:cNvPr id="16" name="Picture 15">
            <a:extLst>
              <a:ext uri="{FF2B5EF4-FFF2-40B4-BE49-F238E27FC236}">
                <a16:creationId xmlns:a16="http://schemas.microsoft.com/office/drawing/2014/main" id="{4F8DAFB3-FED2-4EFB-8E12-40687F33C07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18" name="Picture 17" descr="pasted image 146x67.png">
            <a:extLst>
              <a:ext uri="{FF2B5EF4-FFF2-40B4-BE49-F238E27FC236}">
                <a16:creationId xmlns:a16="http://schemas.microsoft.com/office/drawing/2014/main" id="{B4E90DF5-D02D-41A8-B6C0-974EEFA3380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2614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2" name="Picture 1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7" name="TextBox 16"/>
          <p:cNvSpPr txBox="1"/>
          <p:nvPr/>
        </p:nvSpPr>
        <p:spPr>
          <a:xfrm>
            <a:off x="4520206" y="2142008"/>
            <a:ext cx="4311489" cy="3785652"/>
          </a:xfrm>
          <a:prstGeom prst="rect">
            <a:avLst/>
          </a:prstGeom>
          <a:noFill/>
        </p:spPr>
        <p:txBody>
          <a:bodyPr wrap="square" rtlCol="0">
            <a:spAutoFit/>
          </a:bodyPr>
          <a:lstStyle/>
          <a:p>
            <a:r>
              <a:rPr lang="en-GB" sz="1200" dirty="0">
                <a:solidFill>
                  <a:schemeClr val="bg1">
                    <a:lumMod val="50000"/>
                  </a:schemeClr>
                </a:solidFill>
                <a:latin typeface="Arial"/>
                <a:cs typeface="Arial"/>
              </a:rPr>
              <a:t>Where power tools are used on-site for wood working, dust exposure can be controlled by using local exhaust ventilation (LEV). Most commonly in construction this will involve on-tool dust extraction consisting of:</a:t>
            </a:r>
          </a:p>
          <a:p>
            <a:endParaRPr lang="en-GB" sz="1200" dirty="0">
              <a:solidFill>
                <a:schemeClr val="bg1">
                  <a:lumMod val="50000"/>
                </a:schemeClr>
              </a:solidFill>
              <a:latin typeface="Arial"/>
              <a:cs typeface="Arial"/>
            </a:endParaRPr>
          </a:p>
          <a:p>
            <a:pPr marL="171450" indent="-171450">
              <a:buFont typeface="Arial"/>
              <a:buChar char="•"/>
            </a:pPr>
            <a:r>
              <a:rPr lang="en-GB" sz="1200" b="1" dirty="0">
                <a:solidFill>
                  <a:schemeClr val="bg1">
                    <a:lumMod val="50000"/>
                  </a:schemeClr>
                </a:solidFill>
                <a:latin typeface="Arial"/>
                <a:cs typeface="Arial"/>
              </a:rPr>
              <a:t>The captor hood </a:t>
            </a:r>
            <a:r>
              <a:rPr lang="en-GB" sz="1200" dirty="0">
                <a:solidFill>
                  <a:schemeClr val="bg1">
                    <a:lumMod val="50000"/>
                  </a:schemeClr>
                </a:solidFill>
                <a:latin typeface="Arial"/>
                <a:cs typeface="Arial"/>
              </a:rPr>
              <a:t>- this captures the dust as it is produced and is often manufactured as part of the power tool but can also be retro-fitted to existing equipment. Some LEV systems may consist of a receptor hood design as well, where the dust cloud is projected into the receiving hood. E.g. a table saw fitted with a captor hood along it's blade guard but also a receptor hood placed at the back of the saw to receive the dust cloud.</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b="1" dirty="0">
                <a:solidFill>
                  <a:schemeClr val="bg1">
                    <a:lumMod val="50000"/>
                  </a:schemeClr>
                </a:solidFill>
                <a:latin typeface="Arial"/>
                <a:cs typeface="Arial"/>
              </a:rPr>
              <a:t>The extraction unit </a:t>
            </a:r>
            <a:r>
              <a:rPr lang="en-GB" sz="1200" dirty="0">
                <a:solidFill>
                  <a:schemeClr val="bg1">
                    <a:lumMod val="50000"/>
                  </a:schemeClr>
                </a:solidFill>
                <a:latin typeface="Arial"/>
                <a:cs typeface="Arial"/>
              </a:rPr>
              <a:t>- this is a portable unit which removes the dust from the captor hood, filters it and then stores it for safe disposal.</a:t>
            </a:r>
          </a:p>
          <a:p>
            <a:pPr marL="171450" indent="-171450">
              <a:buFont typeface="Arial"/>
              <a:buChar char="•"/>
            </a:pPr>
            <a:endParaRPr lang="en-GB" sz="800" dirty="0">
              <a:solidFill>
                <a:schemeClr val="bg1">
                  <a:lumMod val="50000"/>
                </a:schemeClr>
              </a:solidFill>
              <a:latin typeface="Arial"/>
              <a:cs typeface="Arial"/>
            </a:endParaRPr>
          </a:p>
          <a:p>
            <a:r>
              <a:rPr lang="en-GB" sz="1200" dirty="0">
                <a:solidFill>
                  <a:schemeClr val="bg1">
                    <a:lumMod val="50000"/>
                  </a:schemeClr>
                </a:solidFill>
                <a:latin typeface="Arial"/>
                <a:cs typeface="Arial"/>
              </a:rPr>
              <a:t>Extraction systems need proper checking and maintenance systems to allow them to keep working efficiently.</a:t>
            </a:r>
          </a:p>
        </p:txBody>
      </p:sp>
      <p:pic>
        <p:nvPicPr>
          <p:cNvPr id="18" name="Picture 17"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20" name="Picture 19"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15" name="Picture 14" descr="00112_PHT_131015_In-Press_022.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74133" y="2142008"/>
            <a:ext cx="3970867" cy="2871168"/>
          </a:xfrm>
          <a:prstGeom prst="rect">
            <a:avLst/>
          </a:prstGeom>
        </p:spPr>
      </p:pic>
      <p:pic>
        <p:nvPicPr>
          <p:cNvPr id="13" name="Picture 12">
            <a:extLst>
              <a:ext uri="{FF2B5EF4-FFF2-40B4-BE49-F238E27FC236}">
                <a16:creationId xmlns:a16="http://schemas.microsoft.com/office/drawing/2014/main" id="{4861CE81-1D4A-474F-A911-C3E9E20430C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16" name="Picture 15" descr="pasted image 146x67.png">
            <a:extLst>
              <a:ext uri="{FF2B5EF4-FFF2-40B4-BE49-F238E27FC236}">
                <a16:creationId xmlns:a16="http://schemas.microsoft.com/office/drawing/2014/main" id="{1601CCD2-C4C4-4790-920E-922E2686D72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34185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20" name="TextBox 19"/>
          <p:cNvSpPr txBox="1"/>
          <p:nvPr/>
        </p:nvSpPr>
        <p:spPr>
          <a:xfrm>
            <a:off x="4520206" y="2142008"/>
            <a:ext cx="4311489" cy="2862322"/>
          </a:xfrm>
          <a:prstGeom prst="rect">
            <a:avLst/>
          </a:prstGeom>
          <a:noFill/>
        </p:spPr>
        <p:txBody>
          <a:bodyPr wrap="square" rtlCol="0">
            <a:spAutoFit/>
          </a:bodyPr>
          <a:lstStyle/>
          <a:p>
            <a:r>
              <a:rPr lang="en-GB" sz="1200" dirty="0">
                <a:solidFill>
                  <a:schemeClr val="bg1">
                    <a:lumMod val="50000"/>
                  </a:schemeClr>
                </a:solidFill>
                <a:latin typeface="Arial"/>
                <a:cs typeface="Arial"/>
              </a:rPr>
              <a:t>In addition to LEV, often respiratory protective equipment (RPE, i.e. dust masks) will have to be provided as well. We need to make sure that your RPE is:</a:t>
            </a:r>
          </a:p>
          <a:p>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Adequate for the amount and type of wood dust as in FFP3 or P3 standard as per your risk assessment.</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Suitable for the work because disposable masks or half-masks can become uncomfortable to wear for long periods (powered RPE may be better when people are working for more than an hour without a break).</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Fitted for individual users.</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Regularly checked and maintained.</a:t>
            </a:r>
          </a:p>
        </p:txBody>
      </p:sp>
      <p:pic>
        <p:nvPicPr>
          <p:cNvPr id="18" name="Picture 17"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21" name="Picture 20"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2" name="Picture 1" descr="00112_PHT_131015_In-Press_022.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74133" y="2142008"/>
            <a:ext cx="3970867" cy="2871168"/>
          </a:xfrm>
          <a:prstGeom prst="rect">
            <a:avLst/>
          </a:prstGeom>
        </p:spPr>
      </p:pic>
      <p:pic>
        <p:nvPicPr>
          <p:cNvPr id="13" name="Picture 12">
            <a:extLst>
              <a:ext uri="{FF2B5EF4-FFF2-40B4-BE49-F238E27FC236}">
                <a16:creationId xmlns:a16="http://schemas.microsoft.com/office/drawing/2014/main" id="{2D2A7714-2302-41F8-AE1D-67EAA5C080C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16" name="Picture 15" descr="pasted image 146x67.png">
            <a:extLst>
              <a:ext uri="{FF2B5EF4-FFF2-40B4-BE49-F238E27FC236}">
                <a16:creationId xmlns:a16="http://schemas.microsoft.com/office/drawing/2014/main" id="{6BADF26C-AFBD-4FCD-91DA-6070B3087C6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10722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68190" y="2142008"/>
            <a:ext cx="2697678" cy="2308324"/>
          </a:xfrm>
          <a:prstGeom prst="rect">
            <a:avLst/>
          </a:prstGeom>
          <a:noFill/>
        </p:spPr>
        <p:txBody>
          <a:bodyPr wrap="square" rtlCol="0">
            <a:spAutoFit/>
          </a:bodyPr>
          <a:lstStyle/>
          <a:p>
            <a:pPr lvl="0"/>
            <a:r>
              <a:rPr lang="en-GB" sz="1200" b="1" dirty="0">
                <a:solidFill>
                  <a:srgbClr val="7F7F7F"/>
                </a:solidFill>
                <a:latin typeface="Arial"/>
                <a:cs typeface="Arial"/>
              </a:rPr>
              <a:t>In case of RPE you will need to:</a:t>
            </a:r>
          </a:p>
          <a:p>
            <a:pPr lvl="0"/>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Wear your PPE correctly – anyone using tight fitting masks needs to be clean shaven.</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Store your PPE in a clean place when it’s not in use.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Check and maintain re-usable RPE in accordance with your training and systems.</a:t>
            </a:r>
          </a:p>
        </p:txBody>
      </p:sp>
      <p:sp>
        <p:nvSpPr>
          <p:cNvPr id="16" name="TextBox 15"/>
          <p:cNvSpPr txBox="1"/>
          <p:nvPr/>
        </p:nvSpPr>
        <p:spPr>
          <a:xfrm>
            <a:off x="472934" y="2145691"/>
            <a:ext cx="2533996" cy="3600985"/>
          </a:xfrm>
          <a:prstGeom prst="rect">
            <a:avLst/>
          </a:prstGeom>
          <a:noFill/>
        </p:spPr>
        <p:txBody>
          <a:bodyPr wrap="square" rtlCol="0">
            <a:spAutoFit/>
          </a:bodyPr>
          <a:lstStyle/>
          <a:p>
            <a:pPr marL="171450" lvl="0" indent="-171450">
              <a:buFont typeface="Arial"/>
              <a:buChar char="•"/>
            </a:pPr>
            <a:r>
              <a:rPr lang="en-GB" sz="1200" dirty="0">
                <a:solidFill>
                  <a:srgbClr val="7F7F7F"/>
                </a:solidFill>
                <a:latin typeface="Arial"/>
                <a:cs typeface="Arial"/>
              </a:rPr>
              <a:t>Read and understand the risk assessment before starting work.</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Use all exposure controls that are provided.</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Report any damaged or defective equipment immediately.</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Report any breathing difficulties or chest tightness.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Challenge colleagues who are not following good practice in controlling airborne dust.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p:txBody>
      </p:sp>
      <p:pic>
        <p:nvPicPr>
          <p:cNvPr id="6" name="Picture 5" descr="What do you need to do-0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9257" y="1460845"/>
            <a:ext cx="6044386" cy="606572"/>
          </a:xfrm>
          <a:prstGeom prst="rect">
            <a:avLst/>
          </a:prstGeom>
        </p:spPr>
      </p:pic>
      <p:pic>
        <p:nvPicPr>
          <p:cNvPr id="13" name="Picture 12"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7" name="TextBox 16"/>
          <p:cNvSpPr txBox="1"/>
          <p:nvPr/>
        </p:nvSpPr>
        <p:spPr>
          <a:xfrm>
            <a:off x="6205240" y="2142008"/>
            <a:ext cx="2697678" cy="2492990"/>
          </a:xfrm>
          <a:prstGeom prst="rect">
            <a:avLst/>
          </a:prstGeom>
          <a:noFill/>
        </p:spPr>
        <p:txBody>
          <a:bodyPr wrap="square" rtlCol="0">
            <a:spAutoFit/>
          </a:bodyPr>
          <a:lstStyle/>
          <a:p>
            <a:pPr lvl="0"/>
            <a:r>
              <a:rPr lang="en-GB" sz="1200" b="1" dirty="0">
                <a:solidFill>
                  <a:srgbClr val="7F7F7F"/>
                </a:solidFill>
                <a:latin typeface="Arial"/>
                <a:cs typeface="Arial"/>
              </a:rPr>
              <a:t>When cleaning up, remember:</a:t>
            </a:r>
          </a:p>
          <a:p>
            <a:pPr lvl="0"/>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Wood dust should be cleaned up using a suitably filtered vacuum cleaner.</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Sweeping brushes should be avoided as they create unnecessary airborne dust.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Settled dust contains the fine particles that are most likely to damage the lungs.</a:t>
            </a:r>
          </a:p>
        </p:txBody>
      </p:sp>
      <p:pic>
        <p:nvPicPr>
          <p:cNvPr id="21" name="Picture 20"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5" name="Picture 14" descr="Wood Dus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19" name="Picture 18">
            <a:extLst>
              <a:ext uri="{FF2B5EF4-FFF2-40B4-BE49-F238E27FC236}">
                <a16:creationId xmlns:a16="http://schemas.microsoft.com/office/drawing/2014/main" id="{24DFA3E7-91CA-476C-8388-493F27FFCB8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20" name="Picture 19" descr="pasted image 146x67.png">
            <a:extLst>
              <a:ext uri="{FF2B5EF4-FFF2-40B4-BE49-F238E27FC236}">
                <a16:creationId xmlns:a16="http://schemas.microsoft.com/office/drawing/2014/main" id="{26002AF4-C043-45D9-B4B5-71A20A56956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9051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6">
                                            <p:txEl>
                                              <p:pRg st="2" end="2"/>
                                            </p:txEl>
                                          </p:spTgt>
                                        </p:tgtEl>
                                        <p:attrNameLst>
                                          <p:attrName>style.visibility</p:attrName>
                                        </p:attrNameLst>
                                      </p:cBhvr>
                                      <p:to>
                                        <p:strVal val="visible"/>
                                      </p:to>
                                    </p:set>
                                    <p:animEffect transition="in" filter="fade">
                                      <p:cBhvr>
                                        <p:cTn id="11" dur="500"/>
                                        <p:tgtEl>
                                          <p:spTgt spid="16">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6">
                                            <p:txEl>
                                              <p:pRg st="4" end="4"/>
                                            </p:txEl>
                                          </p:spTgt>
                                        </p:tgtEl>
                                        <p:attrNameLst>
                                          <p:attrName>style.visibility</p:attrName>
                                        </p:attrNameLst>
                                      </p:cBhvr>
                                      <p:to>
                                        <p:strVal val="visible"/>
                                      </p:to>
                                    </p:set>
                                    <p:animEffect transition="in" filter="fade">
                                      <p:cBhvr>
                                        <p:cTn id="15" dur="500"/>
                                        <p:tgtEl>
                                          <p:spTgt spid="16">
                                            <p:txEl>
                                              <p:pRg st="4" end="4"/>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6">
                                            <p:txEl>
                                              <p:pRg st="6" end="6"/>
                                            </p:txEl>
                                          </p:spTgt>
                                        </p:tgtEl>
                                        <p:attrNameLst>
                                          <p:attrName>style.visibility</p:attrName>
                                        </p:attrNameLst>
                                      </p:cBhvr>
                                      <p:to>
                                        <p:strVal val="visible"/>
                                      </p:to>
                                    </p:set>
                                    <p:animEffect transition="in" filter="fade">
                                      <p:cBhvr>
                                        <p:cTn id="19" dur="500"/>
                                        <p:tgtEl>
                                          <p:spTgt spid="16">
                                            <p:txEl>
                                              <p:pRg st="6" end="6"/>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6">
                                            <p:txEl>
                                              <p:pRg st="8" end="8"/>
                                            </p:txEl>
                                          </p:spTgt>
                                        </p:tgtEl>
                                        <p:attrNameLst>
                                          <p:attrName>style.visibility</p:attrName>
                                        </p:attrNameLst>
                                      </p:cBhvr>
                                      <p:to>
                                        <p:strVal val="visible"/>
                                      </p:to>
                                    </p:set>
                                    <p:animEffect transition="in" filter="fade">
                                      <p:cBhvr>
                                        <p:cTn id="23" dur="500"/>
                                        <p:tgtEl>
                                          <p:spTgt spid="16">
                                            <p:txEl>
                                              <p:pRg st="8" end="8"/>
                                            </p:txEl>
                                          </p:spTgt>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par>
                          <p:cTn id="28" fill="hold">
                            <p:stCondLst>
                              <p:cond delay="9000"/>
                            </p:stCondLst>
                            <p:childTnLst>
                              <p:par>
                                <p:cTn id="29" presetID="10" presetClass="entr" presetSubtype="0" fill="hold" grpId="0" nodeType="afterEffect">
                                  <p:stCondLst>
                                    <p:cond delay="100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fade">
                                      <p:cBhvr>
                                        <p:cTn id="31" dur="500"/>
                                        <p:tgtEl>
                                          <p:spTgt spid="18">
                                            <p:txEl>
                                              <p:pRg st="2" end="2"/>
                                            </p:txEl>
                                          </p:spTgt>
                                        </p:tgtEl>
                                      </p:cBhvr>
                                    </p:animEffect>
                                  </p:childTnLst>
                                </p:cTn>
                              </p:par>
                            </p:childTnLst>
                          </p:cTn>
                        </p:par>
                        <p:par>
                          <p:cTn id="32" fill="hold">
                            <p:stCondLst>
                              <p:cond delay="10500"/>
                            </p:stCondLst>
                            <p:childTnLst>
                              <p:par>
                                <p:cTn id="33" presetID="10" presetClass="entr" presetSubtype="0" fill="hold" grpId="0" nodeType="afterEffect">
                                  <p:stCondLst>
                                    <p:cond delay="100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fade">
                                      <p:cBhvr>
                                        <p:cTn id="35" dur="500"/>
                                        <p:tgtEl>
                                          <p:spTgt spid="18">
                                            <p:txEl>
                                              <p:pRg st="4" end="4"/>
                                            </p:txEl>
                                          </p:spTgt>
                                        </p:tgtEl>
                                      </p:cBhvr>
                                    </p:animEffect>
                                  </p:childTnLst>
                                </p:cTn>
                              </p:par>
                            </p:childTnLst>
                          </p:cTn>
                        </p:par>
                        <p:par>
                          <p:cTn id="36" fill="hold">
                            <p:stCondLst>
                              <p:cond delay="12000"/>
                            </p:stCondLst>
                            <p:childTnLst>
                              <p:par>
                                <p:cTn id="37" presetID="10" presetClass="entr" presetSubtype="0" fill="hold" grpId="0" nodeType="afterEffect">
                                  <p:stCondLst>
                                    <p:cond delay="1000"/>
                                  </p:stCondLst>
                                  <p:childTnLst>
                                    <p:set>
                                      <p:cBhvr>
                                        <p:cTn id="38" dur="1" fill="hold">
                                          <p:stCondLst>
                                            <p:cond delay="0"/>
                                          </p:stCondLst>
                                        </p:cTn>
                                        <p:tgtEl>
                                          <p:spTgt spid="18">
                                            <p:txEl>
                                              <p:pRg st="6" end="6"/>
                                            </p:txEl>
                                          </p:spTgt>
                                        </p:tgtEl>
                                        <p:attrNameLst>
                                          <p:attrName>style.visibility</p:attrName>
                                        </p:attrNameLst>
                                      </p:cBhvr>
                                      <p:to>
                                        <p:strVal val="visible"/>
                                      </p:to>
                                    </p:set>
                                    <p:animEffect transition="in" filter="fade">
                                      <p:cBhvr>
                                        <p:cTn id="39" dur="500"/>
                                        <p:tgtEl>
                                          <p:spTgt spid="18">
                                            <p:txEl>
                                              <p:pRg st="6" end="6"/>
                                            </p:txEl>
                                          </p:spTgt>
                                        </p:tgtEl>
                                      </p:cBhvr>
                                    </p:animEffect>
                                  </p:childTnLst>
                                </p:cTn>
                              </p:par>
                            </p:childTnLst>
                          </p:cTn>
                        </p:par>
                        <p:par>
                          <p:cTn id="40" fill="hold">
                            <p:stCondLst>
                              <p:cond delay="13500"/>
                            </p:stCondLst>
                            <p:childTnLst>
                              <p:par>
                                <p:cTn id="41" presetID="10" presetClass="entr" presetSubtype="0" fill="hold" grpId="0" nodeType="afterEffect">
                                  <p:stCondLst>
                                    <p:cond delay="100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500"/>
                                        <p:tgtEl>
                                          <p:spTgt spid="17">
                                            <p:txEl>
                                              <p:pRg st="0" end="0"/>
                                            </p:txEl>
                                          </p:spTgt>
                                        </p:tgtEl>
                                      </p:cBhvr>
                                    </p:animEffect>
                                  </p:childTnLst>
                                </p:cTn>
                              </p:par>
                            </p:childTnLst>
                          </p:cTn>
                        </p:par>
                        <p:par>
                          <p:cTn id="44" fill="hold">
                            <p:stCondLst>
                              <p:cond delay="15000"/>
                            </p:stCondLst>
                            <p:childTnLst>
                              <p:par>
                                <p:cTn id="45" presetID="10" presetClass="entr" presetSubtype="0" fill="hold" grpId="0" nodeType="afterEffect">
                                  <p:stCondLst>
                                    <p:cond delay="100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16500"/>
                            </p:stCondLst>
                            <p:childTnLst>
                              <p:par>
                                <p:cTn id="49" presetID="10" presetClass="entr" presetSubtype="0" fill="hold" grpId="0" nodeType="afterEffect">
                                  <p:stCondLst>
                                    <p:cond delay="1000"/>
                                  </p:stCondLst>
                                  <p:childTnLst>
                                    <p:set>
                                      <p:cBhvr>
                                        <p:cTn id="50" dur="1" fill="hold">
                                          <p:stCondLst>
                                            <p:cond delay="0"/>
                                          </p:stCondLst>
                                        </p:cTn>
                                        <p:tgtEl>
                                          <p:spTgt spid="17">
                                            <p:txEl>
                                              <p:pRg st="4" end="4"/>
                                            </p:txEl>
                                          </p:spTgt>
                                        </p:tgtEl>
                                        <p:attrNameLst>
                                          <p:attrName>style.visibility</p:attrName>
                                        </p:attrNameLst>
                                      </p:cBhvr>
                                      <p:to>
                                        <p:strVal val="visible"/>
                                      </p:to>
                                    </p:set>
                                    <p:animEffect transition="in" filter="fade">
                                      <p:cBhvr>
                                        <p:cTn id="51" dur="500"/>
                                        <p:tgtEl>
                                          <p:spTgt spid="17">
                                            <p:txEl>
                                              <p:pRg st="4" end="4"/>
                                            </p:txEl>
                                          </p:spTgt>
                                        </p:tgtEl>
                                      </p:cBhvr>
                                    </p:animEffect>
                                  </p:childTnLst>
                                </p:cTn>
                              </p:par>
                            </p:childTnLst>
                          </p:cTn>
                        </p:par>
                        <p:par>
                          <p:cTn id="52" fill="hold">
                            <p:stCondLst>
                              <p:cond delay="18000"/>
                            </p:stCondLst>
                            <p:childTnLst>
                              <p:par>
                                <p:cTn id="53" presetID="10" presetClass="entr" presetSubtype="0" fill="hold" grpId="0" nodeType="afterEffect">
                                  <p:stCondLst>
                                    <p:cond delay="1000"/>
                                  </p:stCondLst>
                                  <p:childTnLst>
                                    <p:set>
                                      <p:cBhvr>
                                        <p:cTn id="54" dur="1" fill="hold">
                                          <p:stCondLst>
                                            <p:cond delay="0"/>
                                          </p:stCondLst>
                                        </p:cTn>
                                        <p:tgtEl>
                                          <p:spTgt spid="17">
                                            <p:txEl>
                                              <p:pRg st="6" end="6"/>
                                            </p:txEl>
                                          </p:spTgt>
                                        </p:tgtEl>
                                        <p:attrNameLst>
                                          <p:attrName>style.visibility</p:attrName>
                                        </p:attrNameLst>
                                      </p:cBhvr>
                                      <p:to>
                                        <p:strVal val="visible"/>
                                      </p:to>
                                    </p:set>
                                    <p:animEffect transition="in" filter="fade">
                                      <p:cBhvr>
                                        <p:cTn id="55" dur="500"/>
                                        <p:tgtEl>
                                          <p:spTgt spid="17">
                                            <p:txEl>
                                              <p:pRg st="6" end="6"/>
                                            </p:txEl>
                                          </p:spTgt>
                                        </p:tgtEl>
                                      </p:cBhvr>
                                    </p:animEffect>
                                  </p:childTnLst>
                                </p:cTn>
                              </p:par>
                            </p:childTnLst>
                          </p:cTn>
                        </p:par>
                        <p:par>
                          <p:cTn id="56" fill="hold">
                            <p:stCondLst>
                              <p:cond delay="19500"/>
                            </p:stCondLst>
                            <p:childTnLst>
                              <p:par>
                                <p:cTn id="57" presetID="10" presetClass="entr" presetSubtype="0" fill="hold" nodeType="afterEffect">
                                  <p:stCondLst>
                                    <p:cond delay="10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6" grpId="0" build="p"/>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27128" y="2142008"/>
            <a:ext cx="2697678" cy="3108543"/>
          </a:xfrm>
          <a:prstGeom prst="rect">
            <a:avLst/>
          </a:prstGeom>
          <a:noFill/>
        </p:spPr>
        <p:txBody>
          <a:bodyPr wrap="square" rtlCol="0">
            <a:spAutoFit/>
          </a:bodyPr>
          <a:lstStyle/>
          <a:p>
            <a:pPr lvl="0"/>
            <a:r>
              <a:rPr lang="en-GB" sz="1600" b="1" dirty="0">
                <a:solidFill>
                  <a:srgbClr val="7F7F7F"/>
                </a:solidFill>
                <a:latin typeface="Arial"/>
                <a:cs typeface="Arial"/>
              </a:rPr>
              <a:t>3</a:t>
            </a:r>
          </a:p>
          <a:p>
            <a:pPr lvl="0"/>
            <a:r>
              <a:rPr lang="en-GB" sz="1600" dirty="0">
                <a:solidFill>
                  <a:srgbClr val="7F7F7F"/>
                </a:solidFill>
                <a:latin typeface="Arial"/>
                <a:cs typeface="Arial"/>
              </a:rPr>
              <a:t>Do you have everything you need to protect yourself?</a:t>
            </a:r>
          </a:p>
          <a:p>
            <a:pPr lvl="0"/>
            <a:endParaRPr lang="en-GB" sz="16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Read and understand the risk assessment.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Understand the need for extraction on power tools.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Know how and when to wear your RPE.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Avoid dry sweeping when cleaning up wood dust.</a:t>
            </a:r>
          </a:p>
        </p:txBody>
      </p:sp>
      <p:sp>
        <p:nvSpPr>
          <p:cNvPr id="16" name="TextBox 15"/>
          <p:cNvSpPr txBox="1"/>
          <p:nvPr/>
        </p:nvSpPr>
        <p:spPr>
          <a:xfrm>
            <a:off x="2993406" y="2145691"/>
            <a:ext cx="2822067" cy="1938992"/>
          </a:xfrm>
          <a:prstGeom prst="rect">
            <a:avLst/>
          </a:prstGeom>
          <a:noFill/>
        </p:spPr>
        <p:txBody>
          <a:bodyPr wrap="square" rtlCol="0">
            <a:spAutoFit/>
          </a:bodyPr>
          <a:lstStyle/>
          <a:p>
            <a:pPr lvl="0"/>
            <a:r>
              <a:rPr lang="en-GB" sz="1600" b="1" dirty="0">
                <a:solidFill>
                  <a:srgbClr val="7F7F7F"/>
                </a:solidFill>
                <a:latin typeface="Arial"/>
                <a:cs typeface="Arial"/>
              </a:rPr>
              <a:t>2</a:t>
            </a:r>
          </a:p>
          <a:p>
            <a:pPr lvl="0"/>
            <a:r>
              <a:rPr lang="en-GB" sz="1600" dirty="0">
                <a:solidFill>
                  <a:srgbClr val="7F7F7F"/>
                </a:solidFill>
                <a:latin typeface="Arial"/>
                <a:cs typeface="Arial"/>
              </a:rPr>
              <a:t>What are the main lung-related health effects of uncontrolled exposure to wood dust?</a:t>
            </a:r>
          </a:p>
          <a:p>
            <a:pPr lvl="0"/>
            <a:endParaRPr lang="en-GB" sz="1600" dirty="0">
              <a:solidFill>
                <a:srgbClr val="7F7F7F"/>
              </a:solidFill>
              <a:latin typeface="Arial"/>
              <a:cs typeface="Arial"/>
            </a:endParaRPr>
          </a:p>
          <a:p>
            <a:pPr lvl="0"/>
            <a:r>
              <a:rPr lang="en-GB" sz="1200" dirty="0">
                <a:solidFill>
                  <a:srgbClr val="7F7F7F"/>
                </a:solidFill>
                <a:latin typeface="Arial"/>
                <a:cs typeface="Arial"/>
              </a:rPr>
              <a:t>Lung damage, including asthma and cancer.</a:t>
            </a:r>
          </a:p>
        </p:txBody>
      </p:sp>
      <p:sp>
        <p:nvSpPr>
          <p:cNvPr id="17" name="TextBox 16"/>
          <p:cNvSpPr txBox="1"/>
          <p:nvPr/>
        </p:nvSpPr>
        <p:spPr>
          <a:xfrm>
            <a:off x="409257" y="2142008"/>
            <a:ext cx="2281785" cy="2492990"/>
          </a:xfrm>
          <a:prstGeom prst="rect">
            <a:avLst/>
          </a:prstGeom>
          <a:noFill/>
        </p:spPr>
        <p:txBody>
          <a:bodyPr wrap="square" rtlCol="0">
            <a:spAutoFit/>
          </a:bodyPr>
          <a:lstStyle/>
          <a:p>
            <a:pPr lvl="0"/>
            <a:r>
              <a:rPr lang="en-GB" sz="1600" b="1" dirty="0">
                <a:solidFill>
                  <a:srgbClr val="7F7F7F"/>
                </a:solidFill>
                <a:latin typeface="Arial"/>
                <a:cs typeface="Arial"/>
              </a:rPr>
              <a:t>1</a:t>
            </a:r>
          </a:p>
          <a:p>
            <a:pPr lvl="0"/>
            <a:r>
              <a:rPr lang="en-GB" sz="1600" dirty="0">
                <a:solidFill>
                  <a:srgbClr val="7F7F7F"/>
                </a:solidFill>
                <a:latin typeface="Arial"/>
                <a:cs typeface="Arial"/>
              </a:rPr>
              <a:t>Where might you be exposed to wood dust on a construction site?</a:t>
            </a:r>
          </a:p>
          <a:p>
            <a:pPr lvl="0"/>
            <a:endParaRPr lang="en-GB" sz="1600" dirty="0">
              <a:solidFill>
                <a:srgbClr val="7F7F7F"/>
              </a:solidFill>
              <a:latin typeface="Arial"/>
              <a:cs typeface="Arial"/>
            </a:endParaRPr>
          </a:p>
          <a:p>
            <a:r>
              <a:rPr lang="en-GB" sz="1200" dirty="0">
                <a:solidFill>
                  <a:srgbClr val="7F7F7F"/>
                </a:solidFill>
                <a:latin typeface="Arial"/>
                <a:cs typeface="Arial"/>
              </a:rPr>
              <a:t>Wood dust is created when working on softwood, hardwood and wood-based products like MDF and plywood.</a:t>
            </a:r>
          </a:p>
          <a:p>
            <a:pPr lvl="0"/>
            <a:endParaRPr lang="en-GB" sz="1600" dirty="0">
              <a:solidFill>
                <a:srgbClr val="7F7F7F"/>
              </a:solidFill>
              <a:latin typeface="Arial"/>
              <a:cs typeface="Arial"/>
            </a:endParaRPr>
          </a:p>
        </p:txBody>
      </p:sp>
      <p:pic>
        <p:nvPicPr>
          <p:cNvPr id="13" name="Picture 12"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5" name="Picture 14"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20" name="Picture 19" descr="Wood Dust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53643" y="181430"/>
            <a:ext cx="2636608" cy="399301"/>
          </a:xfrm>
          <a:prstGeom prst="rect">
            <a:avLst/>
          </a:prstGeom>
        </p:spPr>
      </p:pic>
      <p:pic>
        <p:nvPicPr>
          <p:cNvPr id="2" name="Picture 1" descr="Wood Dust recap-15.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6922" y="1460845"/>
            <a:ext cx="3852801" cy="606572"/>
          </a:xfrm>
          <a:prstGeom prst="rect">
            <a:avLst/>
          </a:prstGeom>
        </p:spPr>
      </p:pic>
      <p:pic>
        <p:nvPicPr>
          <p:cNvPr id="19" name="Picture 18">
            <a:extLst>
              <a:ext uri="{FF2B5EF4-FFF2-40B4-BE49-F238E27FC236}">
                <a16:creationId xmlns:a16="http://schemas.microsoft.com/office/drawing/2014/main" id="{E4685708-932B-44AC-A7A4-7B2E8DBA6C7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0F7C42D0-4FA9-4BC7-9D19-0489A45D9B6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95336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fade">
                                      <p:cBhvr>
                                        <p:cTn id="15" dur="500"/>
                                        <p:tgtEl>
                                          <p:spTgt spid="17">
                                            <p:txEl>
                                              <p:pRg st="3" end="3"/>
                                            </p:txEl>
                                          </p:spTgt>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childTnLst>
                                </p:cTn>
                              </p:par>
                            </p:childTnLst>
                          </p:cTn>
                        </p:par>
                        <p:par>
                          <p:cTn id="24" fill="hold">
                            <p:stCondLst>
                              <p:cond delay="5500"/>
                            </p:stCondLst>
                            <p:childTnLst>
                              <p:par>
                                <p:cTn id="25" presetID="10" presetClass="entr" presetSubtype="0" fill="hold" grpId="0" nodeType="afterEffect">
                                  <p:stCondLst>
                                    <p:cond delay="100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par>
                          <p:cTn id="28" fill="hold">
                            <p:stCondLst>
                              <p:cond delay="7000"/>
                            </p:stCondLst>
                            <p:childTnLst>
                              <p:par>
                                <p:cTn id="29" presetID="10" presetClass="entr" presetSubtype="0" fill="hold" grpId="0" nodeType="afterEffect">
                                  <p:stCondLst>
                                    <p:cond delay="100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8500"/>
                            </p:stCondLst>
                            <p:childTnLst>
                              <p:par>
                                <p:cTn id="33" presetID="10" presetClass="entr" presetSubtype="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childTnLst>
                          </p:cTn>
                        </p:par>
                        <p:par>
                          <p:cTn id="36" fill="hold">
                            <p:stCondLst>
                              <p:cond delay="9000"/>
                            </p:stCondLst>
                            <p:childTnLst>
                              <p:par>
                                <p:cTn id="37" presetID="10" presetClass="entr" presetSubtype="0" fill="hold" grpId="0" nodeType="afterEffect">
                                  <p:stCondLst>
                                    <p:cond delay="1000"/>
                                  </p:stCondLst>
                                  <p:childTnLst>
                                    <p:set>
                                      <p:cBhvr>
                                        <p:cTn id="38" dur="1" fill="hold">
                                          <p:stCondLst>
                                            <p:cond delay="0"/>
                                          </p:stCondLst>
                                        </p:cTn>
                                        <p:tgtEl>
                                          <p:spTgt spid="18">
                                            <p:txEl>
                                              <p:pRg st="3" end="3"/>
                                            </p:txEl>
                                          </p:spTgt>
                                        </p:tgtEl>
                                        <p:attrNameLst>
                                          <p:attrName>style.visibility</p:attrName>
                                        </p:attrNameLst>
                                      </p:cBhvr>
                                      <p:to>
                                        <p:strVal val="visible"/>
                                      </p:to>
                                    </p:set>
                                    <p:animEffect transition="in" filter="fade">
                                      <p:cBhvr>
                                        <p:cTn id="39" dur="500"/>
                                        <p:tgtEl>
                                          <p:spTgt spid="18">
                                            <p:txEl>
                                              <p:pRg st="3" end="3"/>
                                            </p:txEl>
                                          </p:spTgt>
                                        </p:tgtEl>
                                      </p:cBhvr>
                                    </p:animEffect>
                                  </p:childTnLst>
                                </p:cTn>
                              </p:par>
                            </p:childTnLst>
                          </p:cTn>
                        </p:par>
                        <p:par>
                          <p:cTn id="40" fill="hold">
                            <p:stCondLst>
                              <p:cond delay="10500"/>
                            </p:stCondLst>
                            <p:childTnLst>
                              <p:par>
                                <p:cTn id="41" presetID="10" presetClass="entr" presetSubtype="0" fill="hold" grpId="0" nodeType="afterEffect">
                                  <p:stCondLst>
                                    <p:cond delay="1000"/>
                                  </p:stCondLst>
                                  <p:childTnLst>
                                    <p:set>
                                      <p:cBhvr>
                                        <p:cTn id="42" dur="1" fill="hold">
                                          <p:stCondLst>
                                            <p:cond delay="0"/>
                                          </p:stCondLst>
                                        </p:cTn>
                                        <p:tgtEl>
                                          <p:spTgt spid="18">
                                            <p:txEl>
                                              <p:pRg st="5" end="5"/>
                                            </p:txEl>
                                          </p:spTgt>
                                        </p:tgtEl>
                                        <p:attrNameLst>
                                          <p:attrName>style.visibility</p:attrName>
                                        </p:attrNameLst>
                                      </p:cBhvr>
                                      <p:to>
                                        <p:strVal val="visible"/>
                                      </p:to>
                                    </p:set>
                                    <p:animEffect transition="in" filter="fade">
                                      <p:cBhvr>
                                        <p:cTn id="43" dur="500"/>
                                        <p:tgtEl>
                                          <p:spTgt spid="18">
                                            <p:txEl>
                                              <p:pRg st="5" end="5"/>
                                            </p:txEl>
                                          </p:spTgt>
                                        </p:tgtEl>
                                      </p:cBhvr>
                                    </p:animEffect>
                                  </p:childTnLst>
                                </p:cTn>
                              </p:par>
                            </p:childTnLst>
                          </p:cTn>
                        </p:par>
                        <p:par>
                          <p:cTn id="44" fill="hold">
                            <p:stCondLst>
                              <p:cond delay="12000"/>
                            </p:stCondLst>
                            <p:childTnLst>
                              <p:par>
                                <p:cTn id="45" presetID="10" presetClass="entr" presetSubtype="0" fill="hold" grpId="0" nodeType="afterEffect">
                                  <p:stCondLst>
                                    <p:cond delay="1000"/>
                                  </p:stCondLst>
                                  <p:childTnLst>
                                    <p:set>
                                      <p:cBhvr>
                                        <p:cTn id="46" dur="1" fill="hold">
                                          <p:stCondLst>
                                            <p:cond delay="0"/>
                                          </p:stCondLst>
                                        </p:cTn>
                                        <p:tgtEl>
                                          <p:spTgt spid="18">
                                            <p:txEl>
                                              <p:pRg st="7" end="7"/>
                                            </p:txEl>
                                          </p:spTgt>
                                        </p:tgtEl>
                                        <p:attrNameLst>
                                          <p:attrName>style.visibility</p:attrName>
                                        </p:attrNameLst>
                                      </p:cBhvr>
                                      <p:to>
                                        <p:strVal val="visible"/>
                                      </p:to>
                                    </p:set>
                                    <p:animEffect transition="in" filter="fade">
                                      <p:cBhvr>
                                        <p:cTn id="47" dur="500"/>
                                        <p:tgtEl>
                                          <p:spTgt spid="18">
                                            <p:txEl>
                                              <p:pRg st="7" end="7"/>
                                            </p:txEl>
                                          </p:spTgt>
                                        </p:tgtEl>
                                      </p:cBhvr>
                                    </p:animEffect>
                                  </p:childTnLst>
                                </p:cTn>
                              </p:par>
                            </p:childTnLst>
                          </p:cTn>
                        </p:par>
                        <p:par>
                          <p:cTn id="48" fill="hold">
                            <p:stCondLst>
                              <p:cond delay="13500"/>
                            </p:stCondLst>
                            <p:childTnLst>
                              <p:par>
                                <p:cTn id="49" presetID="10" presetClass="entr" presetSubtype="0" fill="hold" grpId="0" nodeType="afterEffect">
                                  <p:stCondLst>
                                    <p:cond delay="1000"/>
                                  </p:stCondLst>
                                  <p:childTnLst>
                                    <p:set>
                                      <p:cBhvr>
                                        <p:cTn id="50" dur="1" fill="hold">
                                          <p:stCondLst>
                                            <p:cond delay="0"/>
                                          </p:stCondLst>
                                        </p:cTn>
                                        <p:tgtEl>
                                          <p:spTgt spid="18">
                                            <p:txEl>
                                              <p:pRg st="9" end="9"/>
                                            </p:txEl>
                                          </p:spTgt>
                                        </p:tgtEl>
                                        <p:attrNameLst>
                                          <p:attrName>style.visibility</p:attrName>
                                        </p:attrNameLst>
                                      </p:cBhvr>
                                      <p:to>
                                        <p:strVal val="visible"/>
                                      </p:to>
                                    </p:set>
                                    <p:animEffect transition="in" filter="fade">
                                      <p:cBhvr>
                                        <p:cTn id="51" dur="500"/>
                                        <p:tgtEl>
                                          <p:spTgt spid="18">
                                            <p:txEl>
                                              <p:pRg st="9" end="9"/>
                                            </p:txEl>
                                          </p:spTgt>
                                        </p:tgtEl>
                                      </p:cBhvr>
                                    </p:animEffect>
                                  </p:childTnLst>
                                </p:cTn>
                              </p:par>
                            </p:childTnLst>
                          </p:cTn>
                        </p:par>
                        <p:par>
                          <p:cTn id="52" fill="hold">
                            <p:stCondLst>
                              <p:cond delay="15000"/>
                            </p:stCondLst>
                            <p:childTnLst>
                              <p:par>
                                <p:cTn id="53" presetID="10" presetClass="entr" presetSubtype="0" fill="hold" nodeType="afterEffect">
                                  <p:stCondLst>
                                    <p:cond delay="10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6" grpId="0" build="p"/>
      <p:bldP spid="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1285</TotalTime>
  <Words>1007</Words>
  <Application>Microsoft Office PowerPoint</Application>
  <PresentationFormat>On-screen Show (4:3)</PresentationFormat>
  <Paragraphs>126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factor design associates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bezzano-griffiths</dc:creator>
  <cp:lastModifiedBy>Lee Burkett</cp:lastModifiedBy>
  <cp:revision>72</cp:revision>
  <dcterms:created xsi:type="dcterms:W3CDTF">2016-01-11T15:09:22Z</dcterms:created>
  <dcterms:modified xsi:type="dcterms:W3CDTF">2021-07-21T23:02:00Z</dcterms:modified>
</cp:coreProperties>
</file>